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FB415-3EF8-41BE-BE97-4F3A90443A80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3DBFA-9889-4555-92DA-CEC4B56CC7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7475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3" tIns="0" rIns="19043" bIns="0" anchor="b"/>
          <a:lstStyle/>
          <a:p>
            <a:pPr algn="r" eaLnBrk="0" hangingPunct="0"/>
            <a:r>
              <a:rPr lang="en-US" sz="1000" i="1">
                <a:solidFill>
                  <a:schemeClr val="tx1"/>
                </a:solidFill>
                <a:latin typeface="Times New Roman" charset="0"/>
              </a:rPr>
              <a:t>3</a:t>
            </a:r>
          </a:p>
        </p:txBody>
      </p:sp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74756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7475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6125" cy="3417888"/>
          </a:xfrm>
          <a:noFill/>
          <a:ln cap="flat"/>
        </p:spPr>
      </p:sp>
      <p:sp>
        <p:nvSpPr>
          <p:cNvPr id="7475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4" tIns="44433" rIns="90454" bIns="44433"/>
          <a:lstStyle/>
          <a:p>
            <a:endParaRPr lang="en-US" dirty="0"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7680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3" tIns="0" rIns="19043" bIns="0" anchor="b"/>
          <a:lstStyle/>
          <a:p>
            <a:pPr algn="r" eaLnBrk="0" hangingPunct="0"/>
            <a:r>
              <a:rPr lang="en-US" sz="1000" i="1">
                <a:solidFill>
                  <a:schemeClr val="tx1"/>
                </a:solidFill>
                <a:latin typeface="Times New Roman" charset="0"/>
              </a:rPr>
              <a:t>5</a:t>
            </a:r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7680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6125" cy="3417888"/>
          </a:xfrm>
          <a:noFill/>
          <a:ln cap="flat"/>
        </p:spPr>
      </p:sp>
      <p:sp>
        <p:nvSpPr>
          <p:cNvPr id="7680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54" tIns="44433" rIns="90454" bIns="44433"/>
          <a:lstStyle/>
          <a:p>
            <a:endParaRPr lang="en-US"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0D76D0-32A7-3945-89B1-E66105CBB02B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l-GR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8499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3" tIns="0" rIns="19043" bIns="0" anchor="b"/>
          <a:lstStyle/>
          <a:p>
            <a:pPr algn="r" eaLnBrk="0" hangingPunct="0"/>
            <a:r>
              <a:rPr lang="en-US" sz="1000" i="1">
                <a:solidFill>
                  <a:schemeClr val="tx1"/>
                </a:solidFill>
                <a:latin typeface="Times New Roman" charset="0"/>
              </a:rPr>
              <a:t>9</a:t>
            </a:r>
          </a:p>
        </p:txBody>
      </p:sp>
      <p:sp>
        <p:nvSpPr>
          <p:cNvPr id="8499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8499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6125" cy="3417888"/>
          </a:xfrm>
          <a:noFill/>
          <a:ln cap="flat"/>
        </p:spPr>
      </p:sp>
      <p:sp>
        <p:nvSpPr>
          <p:cNvPr id="8499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54" tIns="44433" rIns="90454" bIns="44433"/>
          <a:lstStyle/>
          <a:p>
            <a:endParaRPr lang="en-US"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3" tIns="0" rIns="19043" bIns="0" anchor="b"/>
          <a:lstStyle/>
          <a:p>
            <a:pPr algn="r" eaLnBrk="0" hangingPunct="0"/>
            <a:r>
              <a:rPr lang="en-US" sz="1000" i="1">
                <a:solidFill>
                  <a:schemeClr val="tx1"/>
                </a:solidFill>
                <a:latin typeface="Times New Roman" charset="0"/>
              </a:rPr>
              <a:t>11</a:t>
            </a:r>
          </a:p>
        </p:txBody>
      </p:sp>
      <p:sp>
        <p:nvSpPr>
          <p:cNvPr id="8909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89092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09" tIns="45604" rIns="91209" bIns="45604" anchor="ctr"/>
          <a:lstStyle/>
          <a:p>
            <a:pPr eaLnBrk="0" hangingPunct="0"/>
            <a:endParaRPr lang="en-US"/>
          </a:p>
        </p:txBody>
      </p:sp>
      <p:sp>
        <p:nvSpPr>
          <p:cNvPr id="8909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6125" cy="3417888"/>
          </a:xfrm>
          <a:noFill/>
          <a:ln cap="flat"/>
        </p:spPr>
      </p:sp>
      <p:sp>
        <p:nvSpPr>
          <p:cNvPr id="8909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54" tIns="44433" rIns="90454" bIns="44433"/>
          <a:lstStyle/>
          <a:p>
            <a:endParaRPr lang="en-US"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16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47800"/>
            <a:ext cx="3810000" cy="51054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23AF-F868-1040-861E-46AC00BB98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0205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6245D-3EED-43F1-943E-207ABDC6144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2056B-551A-4D16-B45A-F0F054DAE4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Word_97_-_2003_Document1.doc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algn="r"/>
            <a:endParaRPr lang="en-US" sz="1400">
              <a:solidFill>
                <a:schemeClr val="tx1"/>
              </a:solidFill>
            </a:endParaRPr>
          </a:p>
          <a:p>
            <a:pPr algn="r"/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319473" y="92025"/>
            <a:ext cx="8193087" cy="1104900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>
                <a:latin typeface="Tahoma" charset="0"/>
                <a:ea typeface="Osaka" charset="0"/>
                <a:cs typeface="Osaka" charset="0"/>
              </a:rPr>
              <a:t>Logical DB Design: ER to Relational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4191000" cy="914400"/>
          </a:xfrm>
        </p:spPr>
        <p:txBody>
          <a:bodyPr lIns="90488" tIns="44450" rIns="90488" bIns="44450"/>
          <a:lstStyle/>
          <a:p>
            <a:r>
              <a:rPr lang="en-US" sz="2800">
                <a:latin typeface="Tahoma" charset="0"/>
                <a:ea typeface="Osaka" charset="0"/>
                <a:cs typeface="Osaka" charset="0"/>
              </a:rPr>
              <a:t>Entity sets to tables.</a:t>
            </a:r>
          </a:p>
          <a:p>
            <a:endParaRPr lang="en-US" sz="2000">
              <a:latin typeface="Tahoma" charset="0"/>
              <a:ea typeface="Osaka" charset="0"/>
              <a:cs typeface="Osaka" charset="0"/>
            </a:endParaRP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3276600" y="4135785"/>
            <a:ext cx="54864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CREATE TABLE Employees </a:t>
            </a:r>
          </a:p>
          <a:p>
            <a:pPr eaLnBrk="0" hangingPunct="0"/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  (</a:t>
            </a:r>
            <a:r>
              <a:rPr lang="en-US" sz="2800" dirty="0" err="1">
                <a:solidFill>
                  <a:schemeClr val="tx1"/>
                </a:solidFill>
                <a:latin typeface="Lucida Console" charset="0"/>
              </a:rPr>
              <a:t>ssn</a:t>
            </a:r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Lucida Console" charset="0"/>
              </a:rPr>
              <a:t>VARCHAR</a:t>
            </a:r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(11),</a:t>
            </a:r>
          </a:p>
          <a:p>
            <a:pPr eaLnBrk="0" hangingPunct="0"/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   name CHAR(20),</a:t>
            </a:r>
          </a:p>
          <a:p>
            <a:pPr eaLnBrk="0" hangingPunct="0"/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   lot  INTEGER,</a:t>
            </a:r>
          </a:p>
          <a:p>
            <a:pPr eaLnBrk="0" hangingPunct="0"/>
            <a:r>
              <a:rPr lang="en-US" sz="2800" dirty="0">
                <a:solidFill>
                  <a:schemeClr val="tx1"/>
                </a:solidFill>
                <a:latin typeface="Lucida Console" charset="0"/>
              </a:rPr>
              <a:t>   </a:t>
            </a:r>
            <a:r>
              <a:rPr lang="en-US" sz="2800" dirty="0">
                <a:solidFill>
                  <a:schemeClr val="accent2"/>
                </a:solidFill>
                <a:latin typeface="Lucida Console" charset="0"/>
              </a:rPr>
              <a:t>PRIMARY KEY  (</a:t>
            </a:r>
            <a:r>
              <a:rPr lang="en-US" sz="2800" dirty="0" err="1">
                <a:solidFill>
                  <a:schemeClr val="accent2"/>
                </a:solidFill>
                <a:latin typeface="Lucida Console" charset="0"/>
              </a:rPr>
              <a:t>ssn</a:t>
            </a:r>
            <a:r>
              <a:rPr lang="en-US" sz="2800" dirty="0">
                <a:solidFill>
                  <a:schemeClr val="accent2"/>
                </a:solidFill>
                <a:latin typeface="Lucida Console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Lucida Console" charset="0"/>
              </a:rPr>
              <a:t>);</a:t>
            </a:r>
            <a:endParaRPr lang="en-US" sz="2800" dirty="0">
              <a:solidFill>
                <a:schemeClr val="tx1"/>
              </a:solidFill>
              <a:latin typeface="Lucida Console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1000" y="1981200"/>
            <a:ext cx="4406900" cy="1663700"/>
            <a:chOff x="240" y="2112"/>
            <a:chExt cx="2776" cy="1048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1104" y="2832"/>
              <a:ext cx="1144" cy="328"/>
              <a:chOff x="1104" y="2832"/>
              <a:chExt cx="1144" cy="328"/>
            </a:xfrm>
          </p:grpSpPr>
          <p:sp>
            <p:nvSpPr>
              <p:cNvPr id="73800" name="Rectangle 9"/>
              <p:cNvSpPr>
                <a:spLocks noChangeArrowheads="1"/>
              </p:cNvSpPr>
              <p:nvPr/>
            </p:nvSpPr>
            <p:spPr bwMode="auto">
              <a:xfrm>
                <a:off x="1104" y="2832"/>
                <a:ext cx="1144" cy="328"/>
              </a:xfrm>
              <a:prstGeom prst="rect">
                <a:avLst/>
              </a:prstGeom>
              <a:noFill/>
              <a:ln w="12700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3801" name="Rectangle 10"/>
              <p:cNvSpPr>
                <a:spLocks noChangeArrowheads="1"/>
              </p:cNvSpPr>
              <p:nvPr/>
            </p:nvSpPr>
            <p:spPr bwMode="auto">
              <a:xfrm>
                <a:off x="1187" y="2849"/>
                <a:ext cx="959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2000" b="1">
                    <a:solidFill>
                      <a:schemeClr val="tx2"/>
                    </a:solidFill>
                  </a:rPr>
                  <a:t>Employees</a:t>
                </a:r>
              </a:p>
            </p:txBody>
          </p:sp>
        </p:grpSp>
        <p:sp>
          <p:nvSpPr>
            <p:cNvPr id="73791" name="Oval 11"/>
            <p:cNvSpPr>
              <a:spLocks noChangeArrowheads="1"/>
            </p:cNvSpPr>
            <p:nvPr/>
          </p:nvSpPr>
          <p:spPr bwMode="auto">
            <a:xfrm>
              <a:off x="240" y="2256"/>
              <a:ext cx="712" cy="328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3792" name="Rectangle 12"/>
            <p:cNvSpPr>
              <a:spLocks noChangeArrowheads="1"/>
            </p:cNvSpPr>
            <p:nvPr/>
          </p:nvSpPr>
          <p:spPr bwMode="auto">
            <a:xfrm>
              <a:off x="418" y="2320"/>
              <a:ext cx="390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000" b="1" u="sng">
                  <a:solidFill>
                    <a:schemeClr val="tx2"/>
                  </a:solidFill>
                </a:rPr>
                <a:t>ssn</a:t>
              </a:r>
            </a:p>
          </p:txBody>
        </p:sp>
        <p:sp>
          <p:nvSpPr>
            <p:cNvPr id="73793" name="Oval 13"/>
            <p:cNvSpPr>
              <a:spLocks noChangeArrowheads="1"/>
            </p:cNvSpPr>
            <p:nvPr/>
          </p:nvSpPr>
          <p:spPr bwMode="auto">
            <a:xfrm>
              <a:off x="1296" y="2112"/>
              <a:ext cx="712" cy="328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3794" name="Oval 14"/>
            <p:cNvSpPr>
              <a:spLocks noChangeArrowheads="1"/>
            </p:cNvSpPr>
            <p:nvPr/>
          </p:nvSpPr>
          <p:spPr bwMode="auto">
            <a:xfrm>
              <a:off x="2304" y="2256"/>
              <a:ext cx="712" cy="328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3795" name="Rectangle 15"/>
            <p:cNvSpPr>
              <a:spLocks noChangeArrowheads="1"/>
            </p:cNvSpPr>
            <p:nvPr/>
          </p:nvSpPr>
          <p:spPr bwMode="auto">
            <a:xfrm>
              <a:off x="1331" y="2177"/>
              <a:ext cx="532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chemeClr val="tx2"/>
                  </a:solidFill>
                </a:rPr>
                <a:t>name</a:t>
              </a:r>
            </a:p>
          </p:txBody>
        </p:sp>
        <p:sp>
          <p:nvSpPr>
            <p:cNvPr id="73796" name="Rectangle 16"/>
            <p:cNvSpPr>
              <a:spLocks noChangeArrowheads="1"/>
            </p:cNvSpPr>
            <p:nvPr/>
          </p:nvSpPr>
          <p:spPr bwMode="auto">
            <a:xfrm>
              <a:off x="2483" y="2322"/>
              <a:ext cx="30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chemeClr val="tx2"/>
                  </a:solidFill>
                </a:rPr>
                <a:t>lot</a:t>
              </a:r>
            </a:p>
          </p:txBody>
        </p:sp>
        <p:sp>
          <p:nvSpPr>
            <p:cNvPr id="73797" name="Line 17"/>
            <p:cNvSpPr>
              <a:spLocks noChangeShapeType="1"/>
            </p:cNvSpPr>
            <p:nvPr/>
          </p:nvSpPr>
          <p:spPr bwMode="auto">
            <a:xfrm>
              <a:off x="624" y="2592"/>
              <a:ext cx="472" cy="232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98" name="Line 18"/>
            <p:cNvSpPr>
              <a:spLocks noChangeShapeType="1"/>
            </p:cNvSpPr>
            <p:nvPr/>
          </p:nvSpPr>
          <p:spPr bwMode="auto">
            <a:xfrm>
              <a:off x="1676" y="2448"/>
              <a:ext cx="0" cy="376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99" name="Line 19"/>
            <p:cNvSpPr>
              <a:spLocks noChangeShapeType="1"/>
            </p:cNvSpPr>
            <p:nvPr/>
          </p:nvSpPr>
          <p:spPr bwMode="auto">
            <a:xfrm flipV="1">
              <a:off x="2256" y="2584"/>
              <a:ext cx="376" cy="248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6" name="Rectangle 20"/>
          <p:cNvSpPr>
            <a:spLocks noChangeArrowheads="1"/>
          </p:cNvSpPr>
          <p:nvPr/>
        </p:nvSpPr>
        <p:spPr bwMode="auto">
          <a:xfrm>
            <a:off x="5116513" y="1342875"/>
            <a:ext cx="1681162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37" name="Rectangle 21"/>
          <p:cNvSpPr>
            <a:spLocks noChangeArrowheads="1"/>
          </p:cNvSpPr>
          <p:nvPr/>
        </p:nvSpPr>
        <p:spPr bwMode="auto">
          <a:xfrm>
            <a:off x="6799263" y="1342875"/>
            <a:ext cx="63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38" name="Rectangle 22"/>
          <p:cNvSpPr>
            <a:spLocks noChangeArrowheads="1"/>
          </p:cNvSpPr>
          <p:nvPr/>
        </p:nvSpPr>
        <p:spPr bwMode="auto">
          <a:xfrm>
            <a:off x="6805613" y="1342875"/>
            <a:ext cx="13525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39" name="Rectangle 23"/>
          <p:cNvSpPr>
            <a:spLocks noChangeArrowheads="1"/>
          </p:cNvSpPr>
          <p:nvPr/>
        </p:nvSpPr>
        <p:spPr bwMode="auto">
          <a:xfrm>
            <a:off x="8159750" y="1342875"/>
            <a:ext cx="63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0" name="Rectangle 24"/>
          <p:cNvSpPr>
            <a:spLocks noChangeArrowheads="1"/>
          </p:cNvSpPr>
          <p:nvPr/>
        </p:nvSpPr>
        <p:spPr bwMode="auto">
          <a:xfrm>
            <a:off x="8166100" y="1342875"/>
            <a:ext cx="523875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1" name="Rectangle 25"/>
          <p:cNvSpPr>
            <a:spLocks noChangeArrowheads="1"/>
          </p:cNvSpPr>
          <p:nvPr/>
        </p:nvSpPr>
        <p:spPr bwMode="auto">
          <a:xfrm>
            <a:off x="8689975" y="1342875"/>
            <a:ext cx="1270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2" name="Rectangle 26"/>
          <p:cNvSpPr>
            <a:spLocks noChangeArrowheads="1"/>
          </p:cNvSpPr>
          <p:nvPr/>
        </p:nvSpPr>
        <p:spPr bwMode="auto">
          <a:xfrm>
            <a:off x="5116513" y="1349225"/>
            <a:ext cx="1270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3" name="Rectangle 27"/>
          <p:cNvSpPr>
            <a:spLocks noChangeArrowheads="1"/>
          </p:cNvSpPr>
          <p:nvPr/>
        </p:nvSpPr>
        <p:spPr bwMode="auto">
          <a:xfrm>
            <a:off x="6799263" y="1349225"/>
            <a:ext cx="635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4" name="Rectangle 28"/>
          <p:cNvSpPr>
            <a:spLocks noChangeArrowheads="1"/>
          </p:cNvSpPr>
          <p:nvPr/>
        </p:nvSpPr>
        <p:spPr bwMode="auto">
          <a:xfrm>
            <a:off x="8159750" y="1349225"/>
            <a:ext cx="635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5" name="Rectangle 29"/>
          <p:cNvSpPr>
            <a:spLocks noChangeArrowheads="1"/>
          </p:cNvSpPr>
          <p:nvPr/>
        </p:nvSpPr>
        <p:spPr bwMode="auto">
          <a:xfrm>
            <a:off x="8689975" y="1349225"/>
            <a:ext cx="1270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6" name="Rectangle 30"/>
          <p:cNvSpPr>
            <a:spLocks noChangeArrowheads="1"/>
          </p:cNvSpPr>
          <p:nvPr/>
        </p:nvSpPr>
        <p:spPr bwMode="auto">
          <a:xfrm>
            <a:off x="5130800" y="1349225"/>
            <a:ext cx="1668463" cy="322263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7" name="Rectangle 31"/>
          <p:cNvSpPr>
            <a:spLocks noChangeArrowheads="1"/>
          </p:cNvSpPr>
          <p:nvPr/>
        </p:nvSpPr>
        <p:spPr bwMode="auto">
          <a:xfrm>
            <a:off x="5175250" y="1360338"/>
            <a:ext cx="357188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ssn</a:t>
            </a:r>
            <a:endParaRPr lang="en-US"/>
          </a:p>
        </p:txBody>
      </p:sp>
      <p:sp>
        <p:nvSpPr>
          <p:cNvPr id="73748" name="Rectangle 32"/>
          <p:cNvSpPr>
            <a:spLocks noChangeArrowheads="1"/>
          </p:cNvSpPr>
          <p:nvPr/>
        </p:nvSpPr>
        <p:spPr bwMode="auto">
          <a:xfrm>
            <a:off x="5130800" y="1671488"/>
            <a:ext cx="1668463" cy="200025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49" name="Rectangle 33"/>
          <p:cNvSpPr>
            <a:spLocks noChangeArrowheads="1"/>
          </p:cNvSpPr>
          <p:nvPr/>
        </p:nvSpPr>
        <p:spPr bwMode="auto">
          <a:xfrm>
            <a:off x="6805613" y="1349225"/>
            <a:ext cx="1352550" cy="322263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0" name="Rectangle 34"/>
          <p:cNvSpPr>
            <a:spLocks noChangeArrowheads="1"/>
          </p:cNvSpPr>
          <p:nvPr/>
        </p:nvSpPr>
        <p:spPr bwMode="auto">
          <a:xfrm>
            <a:off x="6854825" y="1360338"/>
            <a:ext cx="604838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name</a:t>
            </a:r>
            <a:endParaRPr lang="en-US"/>
          </a:p>
        </p:txBody>
      </p:sp>
      <p:sp>
        <p:nvSpPr>
          <p:cNvPr id="73751" name="Rectangle 35"/>
          <p:cNvSpPr>
            <a:spLocks noChangeArrowheads="1"/>
          </p:cNvSpPr>
          <p:nvPr/>
        </p:nvSpPr>
        <p:spPr bwMode="auto">
          <a:xfrm>
            <a:off x="6805613" y="1671488"/>
            <a:ext cx="1352550" cy="200025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2" name="Rectangle 36"/>
          <p:cNvSpPr>
            <a:spLocks noChangeArrowheads="1"/>
          </p:cNvSpPr>
          <p:nvPr/>
        </p:nvSpPr>
        <p:spPr bwMode="auto">
          <a:xfrm>
            <a:off x="8166100" y="1349225"/>
            <a:ext cx="523875" cy="322263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3" name="Rectangle 37"/>
          <p:cNvSpPr>
            <a:spLocks noChangeArrowheads="1"/>
          </p:cNvSpPr>
          <p:nvPr/>
        </p:nvSpPr>
        <p:spPr bwMode="auto">
          <a:xfrm>
            <a:off x="8215313" y="1360338"/>
            <a:ext cx="295275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lot</a:t>
            </a:r>
            <a:endParaRPr lang="en-US"/>
          </a:p>
        </p:txBody>
      </p:sp>
      <p:sp>
        <p:nvSpPr>
          <p:cNvPr id="73754" name="Rectangle 38"/>
          <p:cNvSpPr>
            <a:spLocks noChangeArrowheads="1"/>
          </p:cNvSpPr>
          <p:nvPr/>
        </p:nvSpPr>
        <p:spPr bwMode="auto">
          <a:xfrm>
            <a:off x="8166100" y="1671488"/>
            <a:ext cx="523875" cy="200025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5" name="Rectangle 39"/>
          <p:cNvSpPr>
            <a:spLocks noChangeArrowheads="1"/>
          </p:cNvSpPr>
          <p:nvPr/>
        </p:nvSpPr>
        <p:spPr bwMode="auto">
          <a:xfrm>
            <a:off x="5116513" y="1871513"/>
            <a:ext cx="1270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6" name="Rectangle 40"/>
          <p:cNvSpPr>
            <a:spLocks noChangeArrowheads="1"/>
          </p:cNvSpPr>
          <p:nvPr/>
        </p:nvSpPr>
        <p:spPr bwMode="auto">
          <a:xfrm>
            <a:off x="5130800" y="1871513"/>
            <a:ext cx="1668463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7" name="Rectangle 41"/>
          <p:cNvSpPr>
            <a:spLocks noChangeArrowheads="1"/>
          </p:cNvSpPr>
          <p:nvPr/>
        </p:nvSpPr>
        <p:spPr bwMode="auto">
          <a:xfrm>
            <a:off x="6799263" y="1871513"/>
            <a:ext cx="63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8" name="Rectangle 42"/>
          <p:cNvSpPr>
            <a:spLocks noChangeArrowheads="1"/>
          </p:cNvSpPr>
          <p:nvPr/>
        </p:nvSpPr>
        <p:spPr bwMode="auto">
          <a:xfrm>
            <a:off x="6805613" y="1871513"/>
            <a:ext cx="13525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59" name="Rectangle 43"/>
          <p:cNvSpPr>
            <a:spLocks noChangeArrowheads="1"/>
          </p:cNvSpPr>
          <p:nvPr/>
        </p:nvSpPr>
        <p:spPr bwMode="auto">
          <a:xfrm>
            <a:off x="8159750" y="1871513"/>
            <a:ext cx="63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0" name="Rectangle 44"/>
          <p:cNvSpPr>
            <a:spLocks noChangeArrowheads="1"/>
          </p:cNvSpPr>
          <p:nvPr/>
        </p:nvSpPr>
        <p:spPr bwMode="auto">
          <a:xfrm>
            <a:off x="8166100" y="1871513"/>
            <a:ext cx="523875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1" name="Rectangle 45"/>
          <p:cNvSpPr>
            <a:spLocks noChangeArrowheads="1"/>
          </p:cNvSpPr>
          <p:nvPr/>
        </p:nvSpPr>
        <p:spPr bwMode="auto">
          <a:xfrm>
            <a:off x="8689975" y="1871513"/>
            <a:ext cx="1270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2" name="Rectangle 46"/>
          <p:cNvSpPr>
            <a:spLocks noChangeArrowheads="1"/>
          </p:cNvSpPr>
          <p:nvPr/>
        </p:nvSpPr>
        <p:spPr bwMode="auto">
          <a:xfrm>
            <a:off x="5116513" y="1879450"/>
            <a:ext cx="1270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3" name="Rectangle 47"/>
          <p:cNvSpPr>
            <a:spLocks noChangeArrowheads="1"/>
          </p:cNvSpPr>
          <p:nvPr/>
        </p:nvSpPr>
        <p:spPr bwMode="auto">
          <a:xfrm>
            <a:off x="6799263" y="1879450"/>
            <a:ext cx="635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4" name="Rectangle 48"/>
          <p:cNvSpPr>
            <a:spLocks noChangeArrowheads="1"/>
          </p:cNvSpPr>
          <p:nvPr/>
        </p:nvSpPr>
        <p:spPr bwMode="auto">
          <a:xfrm>
            <a:off x="8159750" y="1879450"/>
            <a:ext cx="635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5" name="Rectangle 49"/>
          <p:cNvSpPr>
            <a:spLocks noChangeArrowheads="1"/>
          </p:cNvSpPr>
          <p:nvPr/>
        </p:nvSpPr>
        <p:spPr bwMode="auto">
          <a:xfrm>
            <a:off x="8689975" y="1879450"/>
            <a:ext cx="1270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66" name="Rectangle 50"/>
          <p:cNvSpPr>
            <a:spLocks noChangeArrowheads="1"/>
          </p:cNvSpPr>
          <p:nvPr/>
        </p:nvSpPr>
        <p:spPr bwMode="auto">
          <a:xfrm>
            <a:off x="5175250" y="1890563"/>
            <a:ext cx="1443038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123-22-3666</a:t>
            </a:r>
            <a:endParaRPr lang="en-US"/>
          </a:p>
        </p:txBody>
      </p:sp>
      <p:sp>
        <p:nvSpPr>
          <p:cNvPr id="73767" name="Rectangle 51"/>
          <p:cNvSpPr>
            <a:spLocks noChangeArrowheads="1"/>
          </p:cNvSpPr>
          <p:nvPr/>
        </p:nvSpPr>
        <p:spPr bwMode="auto">
          <a:xfrm>
            <a:off x="6854825" y="1890563"/>
            <a:ext cx="962025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Attishoo</a:t>
            </a:r>
            <a:endParaRPr lang="en-US"/>
          </a:p>
        </p:txBody>
      </p:sp>
      <p:sp>
        <p:nvSpPr>
          <p:cNvPr id="73768" name="Rectangle 52"/>
          <p:cNvSpPr>
            <a:spLocks noChangeArrowheads="1"/>
          </p:cNvSpPr>
          <p:nvPr/>
        </p:nvSpPr>
        <p:spPr bwMode="auto">
          <a:xfrm>
            <a:off x="8215313" y="1890563"/>
            <a:ext cx="27940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48</a:t>
            </a:r>
            <a:endParaRPr lang="en-US"/>
          </a:p>
        </p:txBody>
      </p:sp>
      <p:sp>
        <p:nvSpPr>
          <p:cNvPr id="73769" name="Rectangle 53"/>
          <p:cNvSpPr>
            <a:spLocks noChangeArrowheads="1"/>
          </p:cNvSpPr>
          <p:nvPr/>
        </p:nvSpPr>
        <p:spPr bwMode="auto">
          <a:xfrm>
            <a:off x="5116513" y="2401738"/>
            <a:ext cx="12700" cy="52070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0" name="Rectangle 54"/>
          <p:cNvSpPr>
            <a:spLocks noChangeArrowheads="1"/>
          </p:cNvSpPr>
          <p:nvPr/>
        </p:nvSpPr>
        <p:spPr bwMode="auto">
          <a:xfrm>
            <a:off x="6799263" y="2401738"/>
            <a:ext cx="6350" cy="52070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1" name="Rectangle 55"/>
          <p:cNvSpPr>
            <a:spLocks noChangeArrowheads="1"/>
          </p:cNvSpPr>
          <p:nvPr/>
        </p:nvSpPr>
        <p:spPr bwMode="auto">
          <a:xfrm>
            <a:off x="8159750" y="2401738"/>
            <a:ext cx="6350" cy="52070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2" name="Rectangle 56"/>
          <p:cNvSpPr>
            <a:spLocks noChangeArrowheads="1"/>
          </p:cNvSpPr>
          <p:nvPr/>
        </p:nvSpPr>
        <p:spPr bwMode="auto">
          <a:xfrm>
            <a:off x="8689975" y="2401738"/>
            <a:ext cx="12700" cy="52070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3" name="Rectangle 57"/>
          <p:cNvSpPr>
            <a:spLocks noChangeArrowheads="1"/>
          </p:cNvSpPr>
          <p:nvPr/>
        </p:nvSpPr>
        <p:spPr bwMode="auto">
          <a:xfrm>
            <a:off x="5175250" y="2412850"/>
            <a:ext cx="1443038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231-31-5368</a:t>
            </a:r>
            <a:endParaRPr lang="en-US"/>
          </a:p>
        </p:txBody>
      </p:sp>
      <p:sp>
        <p:nvSpPr>
          <p:cNvPr id="73774" name="Rectangle 58"/>
          <p:cNvSpPr>
            <a:spLocks noChangeArrowheads="1"/>
          </p:cNvSpPr>
          <p:nvPr/>
        </p:nvSpPr>
        <p:spPr bwMode="auto">
          <a:xfrm>
            <a:off x="6854825" y="2412850"/>
            <a:ext cx="79216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Smiley</a:t>
            </a:r>
            <a:endParaRPr lang="en-US"/>
          </a:p>
        </p:txBody>
      </p:sp>
      <p:sp>
        <p:nvSpPr>
          <p:cNvPr id="73775" name="Rectangle 59"/>
          <p:cNvSpPr>
            <a:spLocks noChangeArrowheads="1"/>
          </p:cNvSpPr>
          <p:nvPr/>
        </p:nvSpPr>
        <p:spPr bwMode="auto">
          <a:xfrm>
            <a:off x="8215313" y="2412850"/>
            <a:ext cx="2794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22</a:t>
            </a:r>
            <a:endParaRPr lang="en-US"/>
          </a:p>
        </p:txBody>
      </p:sp>
      <p:sp>
        <p:nvSpPr>
          <p:cNvPr id="73776" name="Rectangle 60"/>
          <p:cNvSpPr>
            <a:spLocks noChangeArrowheads="1"/>
          </p:cNvSpPr>
          <p:nvPr/>
        </p:nvSpPr>
        <p:spPr bwMode="auto">
          <a:xfrm>
            <a:off x="5116513" y="2924025"/>
            <a:ext cx="1270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7" name="Rectangle 61"/>
          <p:cNvSpPr>
            <a:spLocks noChangeArrowheads="1"/>
          </p:cNvSpPr>
          <p:nvPr/>
        </p:nvSpPr>
        <p:spPr bwMode="auto">
          <a:xfrm>
            <a:off x="5116513" y="3446313"/>
            <a:ext cx="1681162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8" name="Rectangle 62"/>
          <p:cNvSpPr>
            <a:spLocks noChangeArrowheads="1"/>
          </p:cNvSpPr>
          <p:nvPr/>
        </p:nvSpPr>
        <p:spPr bwMode="auto">
          <a:xfrm>
            <a:off x="6799263" y="2924025"/>
            <a:ext cx="635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79" name="Rectangle 63"/>
          <p:cNvSpPr>
            <a:spLocks noChangeArrowheads="1"/>
          </p:cNvSpPr>
          <p:nvPr/>
        </p:nvSpPr>
        <p:spPr bwMode="auto">
          <a:xfrm>
            <a:off x="6799263" y="3446313"/>
            <a:ext cx="63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0" name="Rectangle 64"/>
          <p:cNvSpPr>
            <a:spLocks noChangeArrowheads="1"/>
          </p:cNvSpPr>
          <p:nvPr/>
        </p:nvSpPr>
        <p:spPr bwMode="auto">
          <a:xfrm>
            <a:off x="6805613" y="3446313"/>
            <a:ext cx="13525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1" name="Rectangle 65"/>
          <p:cNvSpPr>
            <a:spLocks noChangeArrowheads="1"/>
          </p:cNvSpPr>
          <p:nvPr/>
        </p:nvSpPr>
        <p:spPr bwMode="auto">
          <a:xfrm>
            <a:off x="8159750" y="2924025"/>
            <a:ext cx="635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2" name="Rectangle 66"/>
          <p:cNvSpPr>
            <a:spLocks noChangeArrowheads="1"/>
          </p:cNvSpPr>
          <p:nvPr/>
        </p:nvSpPr>
        <p:spPr bwMode="auto">
          <a:xfrm>
            <a:off x="8159750" y="3446313"/>
            <a:ext cx="635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3" name="Rectangle 67"/>
          <p:cNvSpPr>
            <a:spLocks noChangeArrowheads="1"/>
          </p:cNvSpPr>
          <p:nvPr/>
        </p:nvSpPr>
        <p:spPr bwMode="auto">
          <a:xfrm>
            <a:off x="8166100" y="3446313"/>
            <a:ext cx="523875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4" name="Rectangle 68"/>
          <p:cNvSpPr>
            <a:spLocks noChangeArrowheads="1"/>
          </p:cNvSpPr>
          <p:nvPr/>
        </p:nvSpPr>
        <p:spPr bwMode="auto">
          <a:xfrm>
            <a:off x="8689975" y="2924025"/>
            <a:ext cx="12700" cy="52228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5" name="Rectangle 69"/>
          <p:cNvSpPr>
            <a:spLocks noChangeArrowheads="1"/>
          </p:cNvSpPr>
          <p:nvPr/>
        </p:nvSpPr>
        <p:spPr bwMode="auto">
          <a:xfrm>
            <a:off x="8689975" y="3446313"/>
            <a:ext cx="12700" cy="63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3786" name="Rectangle 70"/>
          <p:cNvSpPr>
            <a:spLocks noChangeArrowheads="1"/>
          </p:cNvSpPr>
          <p:nvPr/>
        </p:nvSpPr>
        <p:spPr bwMode="auto">
          <a:xfrm>
            <a:off x="5175250" y="2935138"/>
            <a:ext cx="1443038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131-24-3650</a:t>
            </a:r>
            <a:endParaRPr lang="en-US"/>
          </a:p>
        </p:txBody>
      </p:sp>
      <p:sp>
        <p:nvSpPr>
          <p:cNvPr id="73787" name="Rectangle 71"/>
          <p:cNvSpPr>
            <a:spLocks noChangeArrowheads="1"/>
          </p:cNvSpPr>
          <p:nvPr/>
        </p:nvSpPr>
        <p:spPr bwMode="auto">
          <a:xfrm>
            <a:off x="6854825" y="2935138"/>
            <a:ext cx="1133475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Smethurst</a:t>
            </a:r>
            <a:endParaRPr lang="en-US"/>
          </a:p>
        </p:txBody>
      </p:sp>
      <p:sp>
        <p:nvSpPr>
          <p:cNvPr id="73788" name="Rectangle 72"/>
          <p:cNvSpPr>
            <a:spLocks noChangeArrowheads="1"/>
          </p:cNvSpPr>
          <p:nvPr/>
        </p:nvSpPr>
        <p:spPr bwMode="auto">
          <a:xfrm>
            <a:off x="8215313" y="2935138"/>
            <a:ext cx="27940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200">
                <a:solidFill>
                  <a:srgbClr val="005400"/>
                </a:solidFill>
                <a:latin typeface="Times New Roman" charset="0"/>
              </a:rPr>
              <a:t>35</a:t>
            </a:r>
            <a:endParaRPr lang="en-US"/>
          </a:p>
        </p:txBody>
      </p:sp>
      <p:sp>
        <p:nvSpPr>
          <p:cNvPr id="183369" name="AutoShape 73"/>
          <p:cNvSpPr>
            <a:spLocks noChangeArrowheads="1"/>
          </p:cNvSpPr>
          <p:nvPr/>
        </p:nvSpPr>
        <p:spPr bwMode="auto">
          <a:xfrm>
            <a:off x="1398588" y="5995988"/>
            <a:ext cx="2209800" cy="457200"/>
          </a:xfrm>
          <a:prstGeom prst="rightArrow">
            <a:avLst>
              <a:gd name="adj1" fmla="val 50000"/>
              <a:gd name="adj2" fmla="val 1208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852016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3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3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6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algn="r"/>
            <a:endParaRPr lang="en-US" sz="1400">
              <a:solidFill>
                <a:schemeClr val="tx1"/>
              </a:solidFill>
            </a:endParaRPr>
          </a:p>
          <a:p>
            <a:pPr algn="r"/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913" y="0"/>
            <a:ext cx="7507287" cy="1104900"/>
          </a:xfrm>
        </p:spPr>
        <p:txBody>
          <a:bodyPr lIns="90488" tIns="44450" rIns="90488" bIns="44450"/>
          <a:lstStyle/>
          <a:p>
            <a:r>
              <a:rPr lang="en-US" dirty="0">
                <a:latin typeface="Tahoma" charset="0"/>
                <a:ea typeface="Osaka" charset="0"/>
                <a:cs typeface="Osaka" charset="0"/>
              </a:rPr>
              <a:t>Relationship Sets to Tables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-179388" y="1219200"/>
            <a:ext cx="4522788" cy="4737100"/>
          </a:xfrm>
        </p:spPr>
        <p:txBody>
          <a:bodyPr lIns="90488" tIns="44450" rIns="90488" bIns="44450"/>
          <a:lstStyle/>
          <a:p>
            <a:r>
              <a:rPr lang="en-US" sz="2800" dirty="0">
                <a:latin typeface="Tahoma" charset="0"/>
                <a:ea typeface="Osaka" charset="0"/>
                <a:cs typeface="Osaka" charset="0"/>
              </a:rPr>
              <a:t>In translating a </a:t>
            </a:r>
            <a:r>
              <a:rPr lang="en-US" sz="2800" dirty="0">
                <a:solidFill>
                  <a:schemeClr val="folHlink"/>
                </a:solidFill>
                <a:latin typeface="Tahoma" charset="0"/>
                <a:ea typeface="Osaka" charset="0"/>
                <a:cs typeface="Osaka" charset="0"/>
              </a:rPr>
              <a:t>many-to-many </a:t>
            </a:r>
            <a:r>
              <a:rPr lang="en-US" sz="2800" dirty="0">
                <a:latin typeface="Tahoma" charset="0"/>
                <a:ea typeface="Osaka" charset="0"/>
                <a:cs typeface="Osaka" charset="0"/>
              </a:rPr>
              <a:t>relationship set to a relation, attributes of the relation must include:</a:t>
            </a:r>
          </a:p>
          <a:p>
            <a:pPr lvl="1">
              <a:buFontTx/>
              <a:buNone/>
            </a:pPr>
            <a:r>
              <a:rPr lang="en-US" sz="2400" dirty="0">
                <a:latin typeface="Tahoma" charset="0"/>
                <a:ea typeface="Osaka" charset="0"/>
                <a:cs typeface="Osaka" charset="0"/>
              </a:rPr>
              <a:t>1) Keys for each participating entity set  (as foreign keys). This set of attributes forms a </a:t>
            </a:r>
            <a:r>
              <a:rPr lang="en-US" sz="2400" i="1" dirty="0" smtClean="0">
                <a:solidFill>
                  <a:schemeClr val="folHlink"/>
                </a:solidFill>
                <a:latin typeface="Tahoma" charset="0"/>
                <a:ea typeface="Osaka" charset="0"/>
                <a:cs typeface="Osaka" charset="0"/>
              </a:rPr>
              <a:t>key</a:t>
            </a:r>
            <a:r>
              <a:rPr lang="en-US" sz="2400" dirty="0" smtClean="0">
                <a:latin typeface="Tahoma" charset="0"/>
                <a:ea typeface="Osaka" charset="0"/>
                <a:cs typeface="Osaka" charset="0"/>
              </a:rPr>
              <a:t> </a:t>
            </a:r>
            <a:r>
              <a:rPr lang="en-US" sz="2400" dirty="0">
                <a:latin typeface="Tahoma" charset="0"/>
                <a:ea typeface="Osaka" charset="0"/>
                <a:cs typeface="Osaka" charset="0"/>
              </a:rPr>
              <a:t>for the relation.</a:t>
            </a:r>
          </a:p>
          <a:p>
            <a:pPr lvl="1">
              <a:buFontTx/>
              <a:buNone/>
            </a:pPr>
            <a:r>
              <a:rPr lang="en-US" sz="2400" dirty="0">
                <a:latin typeface="Tahoma" charset="0"/>
                <a:ea typeface="Osaka" charset="0"/>
                <a:cs typeface="Osaka" charset="0"/>
              </a:rPr>
              <a:t>2) All descriptive attributes.</a:t>
            </a:r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4188520" y="1030335"/>
            <a:ext cx="4973468" cy="285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CREATE TABLE </a:t>
            </a:r>
            <a:r>
              <a:rPr lang="en-US" sz="2000" dirty="0" err="1">
                <a:solidFill>
                  <a:schemeClr val="tx1"/>
                </a:solidFill>
                <a:latin typeface="Lucida Console" charset="0"/>
              </a:rPr>
              <a:t>Works_In</a:t>
            </a:r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(</a:t>
            </a:r>
          </a:p>
          <a:p>
            <a:pPr eaLnBrk="0" hangingPunct="0"/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  </a:t>
            </a:r>
            <a:r>
              <a:rPr lang="en-US" sz="2000" dirty="0" err="1">
                <a:solidFill>
                  <a:schemeClr val="tx1"/>
                </a:solidFill>
                <a:latin typeface="Lucida Console" charset="0"/>
              </a:rPr>
              <a:t>ssn</a:t>
            </a:r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  </a:t>
            </a:r>
            <a:r>
              <a:rPr lang="en-US" sz="2000" dirty="0" smtClean="0">
                <a:solidFill>
                  <a:schemeClr val="tx1"/>
                </a:solidFill>
                <a:latin typeface="Lucida Console" charset="0"/>
              </a:rPr>
              <a:t>VARCHAR</a:t>
            </a:r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Lucida Console" charset="0"/>
              </a:rPr>
              <a:t>11)</a:t>
            </a:r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,</a:t>
            </a:r>
          </a:p>
          <a:p>
            <a:pPr eaLnBrk="0" hangingPunct="0"/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  did  INTEGER,</a:t>
            </a:r>
          </a:p>
          <a:p>
            <a:pPr eaLnBrk="0" hangingPunct="0"/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  since  DATE,</a:t>
            </a:r>
          </a:p>
          <a:p>
            <a:pPr eaLnBrk="0" hangingPunct="0"/>
            <a:r>
              <a:rPr lang="en-US" sz="20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PRIMARY KEY (</a:t>
            </a:r>
            <a:r>
              <a:rPr lang="en-US" sz="2000" dirty="0" err="1">
                <a:solidFill>
                  <a:schemeClr val="accent2"/>
                </a:solidFill>
                <a:latin typeface="Lucida Console" charset="0"/>
              </a:rPr>
              <a:t>ssn</a:t>
            </a:r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, did),</a:t>
            </a:r>
          </a:p>
          <a:p>
            <a:pPr eaLnBrk="0" hangingPunct="0"/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 FOREIGN KEY (</a:t>
            </a:r>
            <a:r>
              <a:rPr lang="en-US" sz="2000" dirty="0" err="1">
                <a:solidFill>
                  <a:schemeClr val="accent2"/>
                </a:solidFill>
                <a:latin typeface="Lucida Console" charset="0"/>
              </a:rPr>
              <a:t>ssn</a:t>
            </a:r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) </a:t>
            </a:r>
          </a:p>
          <a:p>
            <a:pPr eaLnBrk="0" hangingPunct="0"/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    REFERENCES 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Employees(</a:t>
            </a:r>
            <a:r>
              <a:rPr lang="en-US" sz="2000" dirty="0" err="1" smtClean="0">
                <a:solidFill>
                  <a:schemeClr val="accent2"/>
                </a:solidFill>
                <a:latin typeface="Lucida Console" charset="0"/>
              </a:rPr>
              <a:t>ssn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),</a:t>
            </a:r>
            <a:endParaRPr lang="en-US" sz="2000" dirty="0">
              <a:solidFill>
                <a:schemeClr val="accent2"/>
              </a:solidFill>
              <a:latin typeface="Lucida Console" charset="0"/>
            </a:endParaRPr>
          </a:p>
          <a:p>
            <a:pPr eaLnBrk="0" hangingPunct="0"/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 FOREIGN KEY (did) </a:t>
            </a:r>
          </a:p>
          <a:p>
            <a:pPr eaLnBrk="0" hangingPunct="0"/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  REFERENCES 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Departments(did)</a:t>
            </a:r>
            <a:r>
              <a:rPr lang="en-US" sz="2000" dirty="0" smtClean="0">
                <a:solidFill>
                  <a:schemeClr val="tx1"/>
                </a:solidFill>
                <a:latin typeface="Lucida Console" charset="0"/>
              </a:rPr>
              <a:t>);</a:t>
            </a:r>
            <a:endParaRPr lang="en-US" sz="2000" dirty="0">
              <a:solidFill>
                <a:schemeClr val="tx1"/>
              </a:solidFill>
              <a:latin typeface="Lucida Console" charset="0"/>
            </a:endParaRPr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4738688" y="4592638"/>
            <a:ext cx="2190750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6931025" y="4592638"/>
            <a:ext cx="7938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6938963" y="4592638"/>
            <a:ext cx="768350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7708900" y="4592638"/>
            <a:ext cx="7938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7716838" y="4592638"/>
            <a:ext cx="1222375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88" name="Rectangle 12"/>
          <p:cNvSpPr>
            <a:spLocks noChangeArrowheads="1"/>
          </p:cNvSpPr>
          <p:nvPr/>
        </p:nvSpPr>
        <p:spPr bwMode="auto">
          <a:xfrm>
            <a:off x="8940800" y="4592638"/>
            <a:ext cx="17463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89" name="Rectangle 13"/>
          <p:cNvSpPr>
            <a:spLocks noChangeArrowheads="1"/>
          </p:cNvSpPr>
          <p:nvPr/>
        </p:nvSpPr>
        <p:spPr bwMode="auto">
          <a:xfrm>
            <a:off x="4738688" y="4600575"/>
            <a:ext cx="17462" cy="511175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6931025" y="4600575"/>
            <a:ext cx="7938" cy="511175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1" name="Rectangle 15"/>
          <p:cNvSpPr>
            <a:spLocks noChangeArrowheads="1"/>
          </p:cNvSpPr>
          <p:nvPr/>
        </p:nvSpPr>
        <p:spPr bwMode="auto">
          <a:xfrm>
            <a:off x="7708900" y="4600575"/>
            <a:ext cx="7938" cy="511175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8940800" y="4600575"/>
            <a:ext cx="17463" cy="511175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3" name="Rectangle 17"/>
          <p:cNvSpPr>
            <a:spLocks noChangeArrowheads="1"/>
          </p:cNvSpPr>
          <p:nvPr/>
        </p:nvSpPr>
        <p:spPr bwMode="auto">
          <a:xfrm>
            <a:off x="4757738" y="4600575"/>
            <a:ext cx="2171700" cy="414338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4" name="Rectangle 18"/>
          <p:cNvSpPr>
            <a:spLocks noChangeArrowheads="1"/>
          </p:cNvSpPr>
          <p:nvPr/>
        </p:nvSpPr>
        <p:spPr bwMode="auto">
          <a:xfrm>
            <a:off x="4814888" y="4616450"/>
            <a:ext cx="4540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ssn</a:t>
            </a:r>
            <a:endParaRPr lang="en-US"/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4757738" y="5016500"/>
            <a:ext cx="2171700" cy="96838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6" name="Rectangle 20"/>
          <p:cNvSpPr>
            <a:spLocks noChangeArrowheads="1"/>
          </p:cNvSpPr>
          <p:nvPr/>
        </p:nvSpPr>
        <p:spPr bwMode="auto">
          <a:xfrm>
            <a:off x="6938963" y="4600575"/>
            <a:ext cx="768350" cy="414338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7" name="Rectangle 21"/>
          <p:cNvSpPr>
            <a:spLocks noChangeArrowheads="1"/>
          </p:cNvSpPr>
          <p:nvPr/>
        </p:nvSpPr>
        <p:spPr bwMode="auto">
          <a:xfrm>
            <a:off x="7004050" y="4616450"/>
            <a:ext cx="4540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did</a:t>
            </a:r>
            <a:endParaRPr lang="en-US"/>
          </a:p>
        </p:txBody>
      </p:sp>
      <p:sp>
        <p:nvSpPr>
          <p:cNvPr id="75798" name="Rectangle 22"/>
          <p:cNvSpPr>
            <a:spLocks noChangeArrowheads="1"/>
          </p:cNvSpPr>
          <p:nvPr/>
        </p:nvSpPr>
        <p:spPr bwMode="auto">
          <a:xfrm>
            <a:off x="6938963" y="5016500"/>
            <a:ext cx="768350" cy="96838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7716838" y="4600575"/>
            <a:ext cx="1222375" cy="414338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0" name="Rectangle 24"/>
          <p:cNvSpPr>
            <a:spLocks noChangeArrowheads="1"/>
          </p:cNvSpPr>
          <p:nvPr/>
        </p:nvSpPr>
        <p:spPr bwMode="auto">
          <a:xfrm>
            <a:off x="7781925" y="4616450"/>
            <a:ext cx="7302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since</a:t>
            </a:r>
            <a:endParaRPr lang="en-US"/>
          </a:p>
        </p:txBody>
      </p:sp>
      <p:sp>
        <p:nvSpPr>
          <p:cNvPr id="75801" name="Rectangle 25"/>
          <p:cNvSpPr>
            <a:spLocks noChangeArrowheads="1"/>
          </p:cNvSpPr>
          <p:nvPr/>
        </p:nvSpPr>
        <p:spPr bwMode="auto">
          <a:xfrm>
            <a:off x="7716838" y="5016500"/>
            <a:ext cx="1222375" cy="96838"/>
          </a:xfrm>
          <a:prstGeom prst="rect">
            <a:avLst/>
          </a:pr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2" name="Rectangle 26"/>
          <p:cNvSpPr>
            <a:spLocks noChangeArrowheads="1"/>
          </p:cNvSpPr>
          <p:nvPr/>
        </p:nvSpPr>
        <p:spPr bwMode="auto">
          <a:xfrm>
            <a:off x="4738688" y="5113338"/>
            <a:ext cx="17462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3" name="Rectangle 27"/>
          <p:cNvSpPr>
            <a:spLocks noChangeArrowheads="1"/>
          </p:cNvSpPr>
          <p:nvPr/>
        </p:nvSpPr>
        <p:spPr bwMode="auto">
          <a:xfrm>
            <a:off x="4757738" y="5113338"/>
            <a:ext cx="2171700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4" name="Rectangle 28"/>
          <p:cNvSpPr>
            <a:spLocks noChangeArrowheads="1"/>
          </p:cNvSpPr>
          <p:nvPr/>
        </p:nvSpPr>
        <p:spPr bwMode="auto">
          <a:xfrm>
            <a:off x="6931025" y="5113338"/>
            <a:ext cx="7938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5" name="Rectangle 29"/>
          <p:cNvSpPr>
            <a:spLocks noChangeArrowheads="1"/>
          </p:cNvSpPr>
          <p:nvPr/>
        </p:nvSpPr>
        <p:spPr bwMode="auto">
          <a:xfrm>
            <a:off x="6938963" y="5113338"/>
            <a:ext cx="768350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6" name="Rectangle 30"/>
          <p:cNvSpPr>
            <a:spLocks noChangeArrowheads="1"/>
          </p:cNvSpPr>
          <p:nvPr/>
        </p:nvSpPr>
        <p:spPr bwMode="auto">
          <a:xfrm>
            <a:off x="7708900" y="5113338"/>
            <a:ext cx="7938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7" name="Rectangle 31"/>
          <p:cNvSpPr>
            <a:spLocks noChangeArrowheads="1"/>
          </p:cNvSpPr>
          <p:nvPr/>
        </p:nvSpPr>
        <p:spPr bwMode="auto">
          <a:xfrm>
            <a:off x="7716838" y="5113338"/>
            <a:ext cx="1222375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8" name="Rectangle 32"/>
          <p:cNvSpPr>
            <a:spLocks noChangeArrowheads="1"/>
          </p:cNvSpPr>
          <p:nvPr/>
        </p:nvSpPr>
        <p:spPr bwMode="auto">
          <a:xfrm>
            <a:off x="8940800" y="5113338"/>
            <a:ext cx="17463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09" name="Rectangle 33"/>
          <p:cNvSpPr>
            <a:spLocks noChangeArrowheads="1"/>
          </p:cNvSpPr>
          <p:nvPr/>
        </p:nvSpPr>
        <p:spPr bwMode="auto">
          <a:xfrm>
            <a:off x="4738688" y="5122863"/>
            <a:ext cx="17462" cy="4381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0" name="Rectangle 34"/>
          <p:cNvSpPr>
            <a:spLocks noChangeArrowheads="1"/>
          </p:cNvSpPr>
          <p:nvPr/>
        </p:nvSpPr>
        <p:spPr bwMode="auto">
          <a:xfrm>
            <a:off x="6931025" y="5122863"/>
            <a:ext cx="7938" cy="4381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1" name="Rectangle 35"/>
          <p:cNvSpPr>
            <a:spLocks noChangeArrowheads="1"/>
          </p:cNvSpPr>
          <p:nvPr/>
        </p:nvSpPr>
        <p:spPr bwMode="auto">
          <a:xfrm>
            <a:off x="7708900" y="5122863"/>
            <a:ext cx="7938" cy="4381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2" name="Rectangle 36"/>
          <p:cNvSpPr>
            <a:spLocks noChangeArrowheads="1"/>
          </p:cNvSpPr>
          <p:nvPr/>
        </p:nvSpPr>
        <p:spPr bwMode="auto">
          <a:xfrm>
            <a:off x="8940800" y="5122863"/>
            <a:ext cx="17463" cy="4381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3" name="Rectangle 37"/>
          <p:cNvSpPr>
            <a:spLocks noChangeArrowheads="1"/>
          </p:cNvSpPr>
          <p:nvPr/>
        </p:nvSpPr>
        <p:spPr bwMode="auto">
          <a:xfrm>
            <a:off x="4814888" y="5137150"/>
            <a:ext cx="18367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123-22-3666</a:t>
            </a:r>
            <a:endParaRPr lang="en-US"/>
          </a:p>
        </p:txBody>
      </p:sp>
      <p:sp>
        <p:nvSpPr>
          <p:cNvPr id="75814" name="Rectangle 38"/>
          <p:cNvSpPr>
            <a:spLocks noChangeArrowheads="1"/>
          </p:cNvSpPr>
          <p:nvPr/>
        </p:nvSpPr>
        <p:spPr bwMode="auto">
          <a:xfrm>
            <a:off x="7004050" y="5137150"/>
            <a:ext cx="355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51</a:t>
            </a:r>
            <a:endParaRPr lang="en-US"/>
          </a:p>
        </p:txBody>
      </p:sp>
      <p:sp>
        <p:nvSpPr>
          <p:cNvPr id="75815" name="Rectangle 39"/>
          <p:cNvSpPr>
            <a:spLocks noChangeArrowheads="1"/>
          </p:cNvSpPr>
          <p:nvPr/>
        </p:nvSpPr>
        <p:spPr bwMode="auto">
          <a:xfrm>
            <a:off x="7781925" y="5137150"/>
            <a:ext cx="908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1/1/91</a:t>
            </a:r>
            <a:endParaRPr lang="en-US"/>
          </a:p>
        </p:txBody>
      </p:sp>
      <p:sp>
        <p:nvSpPr>
          <p:cNvPr id="75816" name="Rectangle 40"/>
          <p:cNvSpPr>
            <a:spLocks noChangeArrowheads="1"/>
          </p:cNvSpPr>
          <p:nvPr/>
        </p:nvSpPr>
        <p:spPr bwMode="auto">
          <a:xfrm>
            <a:off x="4738688" y="5561013"/>
            <a:ext cx="17462" cy="4127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7" name="Rectangle 41"/>
          <p:cNvSpPr>
            <a:spLocks noChangeArrowheads="1"/>
          </p:cNvSpPr>
          <p:nvPr/>
        </p:nvSpPr>
        <p:spPr bwMode="auto">
          <a:xfrm>
            <a:off x="6931025" y="5561013"/>
            <a:ext cx="7938" cy="4127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8" name="Rectangle 42"/>
          <p:cNvSpPr>
            <a:spLocks noChangeArrowheads="1"/>
          </p:cNvSpPr>
          <p:nvPr/>
        </p:nvSpPr>
        <p:spPr bwMode="auto">
          <a:xfrm>
            <a:off x="7708900" y="5561013"/>
            <a:ext cx="7938" cy="4127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19" name="Rectangle 43"/>
          <p:cNvSpPr>
            <a:spLocks noChangeArrowheads="1"/>
          </p:cNvSpPr>
          <p:nvPr/>
        </p:nvSpPr>
        <p:spPr bwMode="auto">
          <a:xfrm>
            <a:off x="8940800" y="5561013"/>
            <a:ext cx="17463" cy="412750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0" name="Rectangle 44"/>
          <p:cNvSpPr>
            <a:spLocks noChangeArrowheads="1"/>
          </p:cNvSpPr>
          <p:nvPr/>
        </p:nvSpPr>
        <p:spPr bwMode="auto">
          <a:xfrm>
            <a:off x="4814888" y="5575300"/>
            <a:ext cx="18367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123-22-3666</a:t>
            </a:r>
            <a:endParaRPr lang="en-US"/>
          </a:p>
        </p:txBody>
      </p:sp>
      <p:sp>
        <p:nvSpPr>
          <p:cNvPr id="75821" name="Rectangle 45"/>
          <p:cNvSpPr>
            <a:spLocks noChangeArrowheads="1"/>
          </p:cNvSpPr>
          <p:nvPr/>
        </p:nvSpPr>
        <p:spPr bwMode="auto">
          <a:xfrm>
            <a:off x="7004050" y="5575300"/>
            <a:ext cx="355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56</a:t>
            </a:r>
            <a:endParaRPr lang="en-US"/>
          </a:p>
        </p:txBody>
      </p:sp>
      <p:sp>
        <p:nvSpPr>
          <p:cNvPr id="75822" name="Rectangle 46"/>
          <p:cNvSpPr>
            <a:spLocks noChangeArrowheads="1"/>
          </p:cNvSpPr>
          <p:nvPr/>
        </p:nvSpPr>
        <p:spPr bwMode="auto">
          <a:xfrm>
            <a:off x="7781925" y="5575300"/>
            <a:ext cx="908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3/3/93</a:t>
            </a:r>
            <a:endParaRPr lang="en-US"/>
          </a:p>
        </p:txBody>
      </p:sp>
      <p:sp>
        <p:nvSpPr>
          <p:cNvPr id="75823" name="Rectangle 47"/>
          <p:cNvSpPr>
            <a:spLocks noChangeArrowheads="1"/>
          </p:cNvSpPr>
          <p:nvPr/>
        </p:nvSpPr>
        <p:spPr bwMode="auto">
          <a:xfrm>
            <a:off x="4738688" y="5975350"/>
            <a:ext cx="17462" cy="41433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4" name="Rectangle 48"/>
          <p:cNvSpPr>
            <a:spLocks noChangeArrowheads="1"/>
          </p:cNvSpPr>
          <p:nvPr/>
        </p:nvSpPr>
        <p:spPr bwMode="auto">
          <a:xfrm>
            <a:off x="4738688" y="6389688"/>
            <a:ext cx="2190750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5" name="Rectangle 49"/>
          <p:cNvSpPr>
            <a:spLocks noChangeArrowheads="1"/>
          </p:cNvSpPr>
          <p:nvPr/>
        </p:nvSpPr>
        <p:spPr bwMode="auto">
          <a:xfrm>
            <a:off x="6931025" y="5975350"/>
            <a:ext cx="7938" cy="41433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6" name="Rectangle 50"/>
          <p:cNvSpPr>
            <a:spLocks noChangeArrowheads="1"/>
          </p:cNvSpPr>
          <p:nvPr/>
        </p:nvSpPr>
        <p:spPr bwMode="auto">
          <a:xfrm>
            <a:off x="6931025" y="6389688"/>
            <a:ext cx="7938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7" name="Rectangle 51"/>
          <p:cNvSpPr>
            <a:spLocks noChangeArrowheads="1"/>
          </p:cNvSpPr>
          <p:nvPr/>
        </p:nvSpPr>
        <p:spPr bwMode="auto">
          <a:xfrm>
            <a:off x="6938963" y="6389688"/>
            <a:ext cx="768350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8" name="Rectangle 52"/>
          <p:cNvSpPr>
            <a:spLocks noChangeArrowheads="1"/>
          </p:cNvSpPr>
          <p:nvPr/>
        </p:nvSpPr>
        <p:spPr bwMode="auto">
          <a:xfrm>
            <a:off x="7708900" y="5975350"/>
            <a:ext cx="7938" cy="41433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29" name="Rectangle 53"/>
          <p:cNvSpPr>
            <a:spLocks noChangeArrowheads="1"/>
          </p:cNvSpPr>
          <p:nvPr/>
        </p:nvSpPr>
        <p:spPr bwMode="auto">
          <a:xfrm>
            <a:off x="7708900" y="6389688"/>
            <a:ext cx="7938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30" name="Rectangle 54"/>
          <p:cNvSpPr>
            <a:spLocks noChangeArrowheads="1"/>
          </p:cNvSpPr>
          <p:nvPr/>
        </p:nvSpPr>
        <p:spPr bwMode="auto">
          <a:xfrm>
            <a:off x="7716838" y="6389688"/>
            <a:ext cx="1222375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31" name="Rectangle 55"/>
          <p:cNvSpPr>
            <a:spLocks noChangeArrowheads="1"/>
          </p:cNvSpPr>
          <p:nvPr/>
        </p:nvSpPr>
        <p:spPr bwMode="auto">
          <a:xfrm>
            <a:off x="8940800" y="5975350"/>
            <a:ext cx="17463" cy="414338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32" name="Rectangle 56"/>
          <p:cNvSpPr>
            <a:spLocks noChangeArrowheads="1"/>
          </p:cNvSpPr>
          <p:nvPr/>
        </p:nvSpPr>
        <p:spPr bwMode="auto">
          <a:xfrm>
            <a:off x="8940800" y="6389688"/>
            <a:ext cx="17463" cy="7937"/>
          </a:xfrm>
          <a:prstGeom prst="rect">
            <a:avLst/>
          </a:prstGeom>
          <a:solidFill>
            <a:srgbClr val="BC37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5833" name="Rectangle 57"/>
          <p:cNvSpPr>
            <a:spLocks noChangeArrowheads="1"/>
          </p:cNvSpPr>
          <p:nvPr/>
        </p:nvSpPr>
        <p:spPr bwMode="auto">
          <a:xfrm>
            <a:off x="4814888" y="5989638"/>
            <a:ext cx="18367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231-31-5368</a:t>
            </a:r>
            <a:endParaRPr lang="en-US"/>
          </a:p>
        </p:txBody>
      </p:sp>
      <p:sp>
        <p:nvSpPr>
          <p:cNvPr id="75834" name="Rectangle 58"/>
          <p:cNvSpPr>
            <a:spLocks noChangeArrowheads="1"/>
          </p:cNvSpPr>
          <p:nvPr/>
        </p:nvSpPr>
        <p:spPr bwMode="auto">
          <a:xfrm>
            <a:off x="7004050" y="5989638"/>
            <a:ext cx="3556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51</a:t>
            </a:r>
            <a:endParaRPr lang="en-US"/>
          </a:p>
        </p:txBody>
      </p:sp>
      <p:sp>
        <p:nvSpPr>
          <p:cNvPr id="75835" name="Rectangle 59"/>
          <p:cNvSpPr>
            <a:spLocks noChangeArrowheads="1"/>
          </p:cNvSpPr>
          <p:nvPr/>
        </p:nvSpPr>
        <p:spPr bwMode="auto">
          <a:xfrm>
            <a:off x="7781925" y="5989638"/>
            <a:ext cx="9080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005400"/>
                </a:solidFill>
                <a:latin typeface="Times New Roman" charset="0"/>
              </a:rPr>
              <a:t>2/2/92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30857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Example of Foreign Keys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5491360" y="1414320"/>
            <a:ext cx="3431278" cy="193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CREATE TABLE Students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(</a:t>
            </a:r>
            <a:r>
              <a:rPr lang="en-US" sz="2000" dirty="0" err="1">
                <a:latin typeface="Lucida Console" charset="0"/>
                <a:cs typeface="+mn-cs"/>
              </a:rPr>
              <a:t>sid</a:t>
            </a:r>
            <a:r>
              <a:rPr lang="en-US" sz="2000" dirty="0">
                <a:latin typeface="Lucida Console" charset="0"/>
                <a:cs typeface="+mn-cs"/>
              </a:rPr>
              <a:t> CHAR(20), 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 name CHAR(20), 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 login CHAR(10),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 age INTEGER,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 </a:t>
            </a:r>
            <a:r>
              <a:rPr lang="en-US" sz="2000" dirty="0" err="1">
                <a:latin typeface="Lucida Console" charset="0"/>
                <a:cs typeface="+mn-cs"/>
              </a:rPr>
              <a:t>gpa</a:t>
            </a:r>
            <a:r>
              <a:rPr lang="en-US" sz="2000" dirty="0">
                <a:latin typeface="Lucida Console" charset="0"/>
                <a:cs typeface="+mn-cs"/>
              </a:rPr>
              <a:t> FLOAT</a:t>
            </a:r>
            <a:r>
              <a:rPr lang="en-US" sz="2000" dirty="0" smtClean="0">
                <a:latin typeface="Lucida Console" charset="0"/>
                <a:cs typeface="+mn-cs"/>
              </a:rPr>
              <a:t>);</a:t>
            </a:r>
            <a:r>
              <a:rPr lang="en-US" sz="1800" dirty="0" smtClean="0">
                <a:latin typeface="Lucida Console" charset="0"/>
                <a:cs typeface="+mn-cs"/>
              </a:rPr>
              <a:t>  </a:t>
            </a:r>
            <a:endParaRPr lang="en-US" sz="1800" dirty="0">
              <a:latin typeface="Lucida Console" charset="0"/>
              <a:cs typeface="+mn-cs"/>
            </a:endParaRPr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228600" y="1752600"/>
            <a:ext cx="5784850" cy="224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CREATE TABLE Enrolled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(</a:t>
            </a:r>
            <a:r>
              <a:rPr lang="en-US" sz="2000" dirty="0" err="1">
                <a:latin typeface="Lucida Console" charset="0"/>
                <a:cs typeface="+mn-cs"/>
              </a:rPr>
              <a:t>sid</a:t>
            </a:r>
            <a:r>
              <a:rPr lang="en-US" sz="2000" dirty="0">
                <a:latin typeface="Lucida Console" charset="0"/>
                <a:cs typeface="+mn-cs"/>
              </a:rPr>
              <a:t> CHAR(20), 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 </a:t>
            </a:r>
            <a:r>
              <a:rPr lang="en-US" sz="2000" dirty="0" err="1">
                <a:latin typeface="Lucida Console" charset="0"/>
                <a:cs typeface="+mn-cs"/>
              </a:rPr>
              <a:t>cid</a:t>
            </a:r>
            <a:r>
              <a:rPr lang="en-US" sz="2000" dirty="0">
                <a:latin typeface="Lucida Console" charset="0"/>
                <a:cs typeface="+mn-cs"/>
              </a:rPr>
              <a:t> CHAR(20), </a:t>
            </a:r>
          </a:p>
          <a:p>
            <a:pPr>
              <a:defRPr/>
            </a:pPr>
            <a:r>
              <a:rPr lang="en-US" sz="2000" dirty="0">
                <a:latin typeface="Lucida Console" charset="0"/>
                <a:cs typeface="+mn-cs"/>
              </a:rPr>
              <a:t>	 grade CHAR(2</a:t>
            </a:r>
            <a:r>
              <a:rPr lang="en-US" sz="2000" dirty="0" smtClean="0">
                <a:latin typeface="Lucida Console" charset="0"/>
                <a:cs typeface="+mn-cs"/>
              </a:rPr>
              <a:t>),</a:t>
            </a:r>
          </a:p>
          <a:p>
            <a:pPr eaLnBrk="0" hangingPunct="0"/>
            <a:r>
              <a:rPr lang="en-US" sz="2000" dirty="0">
                <a:latin typeface="Lucida Console" charset="0"/>
              </a:rPr>
              <a:t> </a:t>
            </a:r>
            <a:r>
              <a:rPr lang="en-US" sz="2000" dirty="0" smtClean="0">
                <a:latin typeface="Lucida Console" charset="0"/>
              </a:rPr>
              <a:t>   </a:t>
            </a:r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PRIMARY KEY 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(</a:t>
            </a:r>
            <a:r>
              <a:rPr lang="en-US" sz="2000" dirty="0" err="1" smtClean="0">
                <a:solidFill>
                  <a:schemeClr val="accent2"/>
                </a:solidFill>
                <a:latin typeface="Lucida Console" charset="0"/>
              </a:rPr>
              <a:t>sid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, </a:t>
            </a:r>
            <a:r>
              <a:rPr lang="en-US" sz="2000" dirty="0" err="1" smtClean="0">
                <a:solidFill>
                  <a:schemeClr val="accent2"/>
                </a:solidFill>
                <a:latin typeface="Lucida Console" charset="0"/>
              </a:rPr>
              <a:t>cid</a:t>
            </a:r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),</a:t>
            </a:r>
          </a:p>
          <a:p>
            <a:pPr eaLnBrk="0" hangingPunct="0"/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    FOREIGN </a:t>
            </a:r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KEY (</a:t>
            </a:r>
            <a:r>
              <a:rPr lang="en-US" sz="2000" dirty="0" err="1" smtClean="0">
                <a:solidFill>
                  <a:schemeClr val="accent2"/>
                </a:solidFill>
                <a:latin typeface="Lucida Console" charset="0"/>
              </a:rPr>
              <a:t>sid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) </a:t>
            </a:r>
          </a:p>
          <a:p>
            <a:pPr eaLnBrk="0" hangingPunct="0"/>
            <a:r>
              <a:rPr lang="en-US" sz="2000" dirty="0">
                <a:solidFill>
                  <a:schemeClr val="accent2"/>
                </a:solidFill>
                <a:latin typeface="Lucida Console" charset="0"/>
              </a:rPr>
              <a:t>	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	REFERENCES Students(</a:t>
            </a:r>
            <a:r>
              <a:rPr lang="en-US" sz="2000" dirty="0" err="1" smtClean="0">
                <a:solidFill>
                  <a:schemeClr val="accent2"/>
                </a:solidFill>
                <a:latin typeface="Lucida Console" charset="0"/>
              </a:rPr>
              <a:t>sid</a:t>
            </a:r>
            <a:r>
              <a:rPr lang="en-US" sz="2000" dirty="0" smtClean="0">
                <a:solidFill>
                  <a:schemeClr val="accent2"/>
                </a:solidFill>
                <a:latin typeface="Lucida Console" charset="0"/>
              </a:rPr>
              <a:t>)</a:t>
            </a:r>
            <a:r>
              <a:rPr lang="en-US" sz="2000" dirty="0" smtClean="0">
                <a:latin typeface="Lucida Console" charset="0"/>
                <a:cs typeface="+mn-cs"/>
              </a:rPr>
              <a:t>);</a:t>
            </a:r>
            <a:r>
              <a:rPr lang="en-US" sz="1800" dirty="0" smtClean="0">
                <a:latin typeface="Lucida Console" charset="0"/>
                <a:cs typeface="+mn-cs"/>
              </a:rPr>
              <a:t>  </a:t>
            </a:r>
            <a:endParaRPr lang="en-US" sz="1800" dirty="0">
              <a:latin typeface="Lucida Console" charset="0"/>
              <a:cs typeface="+mn-cs"/>
            </a:endParaRPr>
          </a:p>
        </p:txBody>
      </p:sp>
      <p:graphicFrame>
        <p:nvGraphicFramePr>
          <p:cNvPr id="13317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44617737"/>
              </p:ext>
            </p:extLst>
          </p:nvPr>
        </p:nvGraphicFramePr>
        <p:xfrm>
          <a:off x="4662488" y="4594873"/>
          <a:ext cx="4481512" cy="1655762"/>
        </p:xfrm>
        <a:graphic>
          <a:graphicData uri="http://schemas.openxmlformats.org/presentationml/2006/ole">
            <p:oleObj spid="_x0000_s1026" name="Document" r:id="rId4" imgW="6738120" imgH="2486520" progId="Word.Document.8">
              <p:embed/>
            </p:oleObj>
          </a:graphicData>
        </a:graphic>
      </p:graphicFrame>
      <p:sp>
        <p:nvSpPr>
          <p:cNvPr id="110600" name="Line 8"/>
          <p:cNvSpPr>
            <a:spLocks noChangeShapeType="1"/>
          </p:cNvSpPr>
          <p:nvPr/>
        </p:nvSpPr>
        <p:spPr bwMode="auto">
          <a:xfrm>
            <a:off x="3519488" y="4802835"/>
            <a:ext cx="1143000" cy="3048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>
            <a:off x="3595688" y="5183835"/>
            <a:ext cx="10668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2" name="Line 10"/>
          <p:cNvSpPr>
            <a:spLocks noChangeShapeType="1"/>
          </p:cNvSpPr>
          <p:nvPr/>
        </p:nvSpPr>
        <p:spPr bwMode="auto">
          <a:xfrm flipV="1">
            <a:off x="3519488" y="5260035"/>
            <a:ext cx="1143000" cy="6096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3" name="Line 11"/>
          <p:cNvSpPr>
            <a:spLocks noChangeShapeType="1"/>
          </p:cNvSpPr>
          <p:nvPr/>
        </p:nvSpPr>
        <p:spPr bwMode="auto">
          <a:xfrm>
            <a:off x="3519488" y="5564835"/>
            <a:ext cx="1143000" cy="2286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4" name="Rectangle 12"/>
          <p:cNvSpPr>
            <a:spLocks noChangeArrowheads="1"/>
          </p:cNvSpPr>
          <p:nvPr/>
        </p:nvSpPr>
        <p:spPr bwMode="auto">
          <a:xfrm>
            <a:off x="4646613" y="4177360"/>
            <a:ext cx="136683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F0E30"/>
                </a:solidFill>
                <a:latin typeface="Book Antiqua" charset="0"/>
                <a:cs typeface="+mn-cs"/>
              </a:rPr>
              <a:t>Students</a:t>
            </a:r>
          </a:p>
        </p:txBody>
      </p:sp>
      <p:graphicFrame>
        <p:nvGraphicFramePr>
          <p:cNvPr id="13323" name="Objec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12394195"/>
              </p:ext>
            </p:extLst>
          </p:nvPr>
        </p:nvGraphicFramePr>
        <p:xfrm>
          <a:off x="425450" y="4358335"/>
          <a:ext cx="3421063" cy="1797050"/>
        </p:xfrm>
        <a:graphic>
          <a:graphicData uri="http://schemas.openxmlformats.org/presentationml/2006/ole">
            <p:oleObj spid="_x0000_s1027" name="Document" r:id="rId5" imgW="4721543" imgH="2472592" progId="Word.Document.8">
              <p:embed/>
            </p:oleObj>
          </a:graphicData>
        </a:graphic>
      </p:graphicFrame>
      <p:sp>
        <p:nvSpPr>
          <p:cNvPr id="110606" name="Rectangle 14"/>
          <p:cNvSpPr>
            <a:spLocks noChangeArrowheads="1"/>
          </p:cNvSpPr>
          <p:nvPr/>
        </p:nvSpPr>
        <p:spPr bwMode="auto">
          <a:xfrm>
            <a:off x="379413" y="3950348"/>
            <a:ext cx="1344612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F0E30"/>
                </a:solidFill>
                <a:latin typeface="Book Antiqua" charset="0"/>
                <a:cs typeface="+mn-cs"/>
              </a:rPr>
              <a:t>Enrolled</a:t>
            </a:r>
          </a:p>
        </p:txBody>
      </p:sp>
    </p:spTree>
    <p:extLst>
      <p:ext uri="{BB962C8B-B14F-4D97-AF65-F5344CB8AC3E}">
        <p14:creationId xmlns:p14="http://schemas.microsoft.com/office/powerpoint/2010/main" xmlns="" val="155507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8424" y="473272"/>
            <a:ext cx="4566159" cy="19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CREATE TABLE Employees 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(</a:t>
            </a:r>
            <a:r>
              <a:rPr lang="en-US" sz="2400" dirty="0" err="1">
                <a:solidFill>
                  <a:schemeClr val="tx1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CHAR(11),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name CHAR(20),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lot  INTEGER,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PRIMARY KEY  (</a:t>
            </a:r>
            <a:r>
              <a:rPr lang="en-US" sz="2400" dirty="0" err="1">
                <a:solidFill>
                  <a:schemeClr val="accent2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)</a:t>
            </a:r>
            <a:r>
              <a:rPr lang="en-US" sz="2400" dirty="0" smtClean="0">
                <a:solidFill>
                  <a:schemeClr val="tx1"/>
                </a:solidFill>
                <a:latin typeface="Lucida Console" charset="0"/>
              </a:rPr>
              <a:t>);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78088" y="2984709"/>
            <a:ext cx="5636835" cy="3530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CREATE TABLE  Manages(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 err="1">
                <a:solidFill>
                  <a:srgbClr val="434FD6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CHAR(11),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did  INTEGER,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since  DATE,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PRIMARY KEY  (did)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FOREIGN KEY (</a:t>
            </a:r>
            <a:r>
              <a:rPr lang="en-US" sz="2400" dirty="0" err="1">
                <a:solidFill>
                  <a:schemeClr val="folHlink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)   REFERENCES 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Employees(</a:t>
            </a:r>
            <a:r>
              <a:rPr lang="en-US" sz="2400" dirty="0" err="1" smtClean="0">
                <a:solidFill>
                  <a:schemeClr val="folHlink"/>
                </a:solidFill>
                <a:latin typeface="Lucida Console" charset="0"/>
              </a:rPr>
              <a:t>ssn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),</a:t>
            </a:r>
            <a:endParaRPr lang="en-US" sz="2400" dirty="0">
              <a:solidFill>
                <a:schemeClr val="folHlink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   FOREIGN KEY (did) REFERENCES 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Departments(did)</a:t>
            </a:r>
            <a:r>
              <a:rPr lang="en-US" sz="2400" dirty="0" smtClean="0">
                <a:solidFill>
                  <a:schemeClr val="tx1"/>
                </a:solidFill>
                <a:latin typeface="Lucida Console" charset="0"/>
              </a:rPr>
              <a:t>);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73065" y="515242"/>
            <a:ext cx="4983871" cy="19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CREATE TABLE </a:t>
            </a:r>
            <a:r>
              <a:rPr lang="en-US" sz="2400" dirty="0" smtClean="0">
                <a:solidFill>
                  <a:schemeClr val="tx1"/>
                </a:solidFill>
                <a:latin typeface="Lucida Console" charset="0"/>
              </a:rPr>
              <a:t>Departments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Lucida Console" charset="0"/>
              </a:rPr>
              <a:t>(</a:t>
            </a:r>
            <a:r>
              <a:rPr lang="en-US" sz="2400" dirty="0" smtClean="0">
                <a:solidFill>
                  <a:srgbClr val="434FD6"/>
                </a:solidFill>
                <a:latin typeface="Lucida Console" charset="0"/>
              </a:rPr>
              <a:t>did  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INTEGER,</a:t>
            </a:r>
            <a:endParaRPr lang="en-US" sz="2400" dirty="0">
              <a:latin typeface="Lucida Console" charset="0"/>
            </a:endParaRPr>
          </a:p>
          <a:p>
            <a:pPr eaLnBrk="0" hangingPunct="0"/>
            <a:r>
              <a:rPr lang="en-US" sz="2400" dirty="0">
                <a:latin typeface="Lucida Console" charset="0"/>
              </a:rPr>
              <a:t> </a:t>
            </a:r>
            <a:r>
              <a:rPr lang="en-US" sz="2400" dirty="0" smtClean="0">
                <a:latin typeface="Lucida Console" charset="0"/>
              </a:rPr>
              <a:t>  </a:t>
            </a:r>
            <a:r>
              <a:rPr lang="en-US" sz="2400" dirty="0" err="1" smtClean="0">
                <a:solidFill>
                  <a:schemeClr val="folHlink"/>
                </a:solidFill>
                <a:latin typeface="Lucida Console" charset="0"/>
              </a:rPr>
              <a:t>dname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  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CHAR(20),</a:t>
            </a:r>
          </a:p>
          <a:p>
            <a:pPr eaLnBrk="0" hangingPunct="0"/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 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  budget  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REAL,</a:t>
            </a:r>
            <a:endParaRPr lang="en-US" sz="2400" dirty="0">
              <a:latin typeface="Lucida Console" charset="0"/>
            </a:endParaRPr>
          </a:p>
          <a:p>
            <a:pPr eaLnBrk="0" hangingPunct="0"/>
            <a:r>
              <a:rPr lang="en-US" sz="2400" dirty="0">
                <a:latin typeface="Lucida Console" charset="0"/>
              </a:rPr>
              <a:t> </a:t>
            </a:r>
            <a:r>
              <a:rPr lang="en-US" sz="2400" dirty="0" smtClean="0">
                <a:latin typeface="Lucida Console" charset="0"/>
              </a:rPr>
              <a:t>  </a:t>
            </a:r>
            <a:r>
              <a:rPr lang="en-US" sz="2400" dirty="0" smtClean="0">
                <a:solidFill>
                  <a:schemeClr val="accent2"/>
                </a:solidFill>
                <a:latin typeface="Lucida Console" charset="0"/>
              </a:rPr>
              <a:t>PRIMARY 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KEY  </a:t>
            </a:r>
            <a:r>
              <a:rPr lang="en-US" sz="2400" dirty="0" smtClean="0">
                <a:solidFill>
                  <a:schemeClr val="accent2"/>
                </a:solidFill>
                <a:latin typeface="Lucida Console" charset="0"/>
              </a:rPr>
              <a:t>(did)</a:t>
            </a:r>
            <a:r>
              <a:rPr lang="en-US" sz="2400" dirty="0" smtClean="0">
                <a:solidFill>
                  <a:schemeClr val="tx1"/>
                </a:solidFill>
                <a:latin typeface="Lucida Console" charset="0"/>
              </a:rPr>
              <a:t>);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32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343" y="-3227"/>
            <a:ext cx="7162800" cy="1143000"/>
          </a:xfrm>
        </p:spPr>
        <p:txBody>
          <a:bodyPr/>
          <a:lstStyle/>
          <a:p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6833" y="657322"/>
            <a:ext cx="4780078" cy="19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CREATE TABLE Employees 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(</a:t>
            </a:r>
            <a:r>
              <a:rPr lang="en-US" sz="2400" dirty="0" err="1">
                <a:solidFill>
                  <a:schemeClr val="tx1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CHAR(11),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name CHAR(20),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lot  INTEGER,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PRIMARY KEY  (</a:t>
            </a:r>
            <a:r>
              <a:rPr lang="en-US" sz="2400" dirty="0" err="1">
                <a:solidFill>
                  <a:schemeClr val="accent2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)</a:t>
            </a:r>
            <a:r>
              <a:rPr lang="en-US" sz="2400" dirty="0" smtClean="0">
                <a:solidFill>
                  <a:schemeClr val="tx1"/>
                </a:solidFill>
                <a:latin typeface="Lucida Console" charset="0"/>
              </a:rPr>
              <a:t>);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10343" y="2855873"/>
            <a:ext cx="5048026" cy="3530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CREATE TABLE  </a:t>
            </a:r>
            <a:r>
              <a:rPr lang="en-US" sz="2400" dirty="0" err="1">
                <a:solidFill>
                  <a:schemeClr val="tx1"/>
                </a:solidFill>
                <a:latin typeface="Lucida Console" charset="0"/>
              </a:rPr>
              <a:t>Dept_Mgr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(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did  INTEGER,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 err="1">
                <a:solidFill>
                  <a:schemeClr val="folHlink"/>
                </a:solidFill>
                <a:latin typeface="Lucida Console" charset="0"/>
              </a:rPr>
              <a:t>dname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  CHAR(20),</a:t>
            </a:r>
          </a:p>
          <a:p>
            <a:pPr eaLnBrk="0" hangingPunct="0"/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 budget  REAL,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 err="1">
                <a:solidFill>
                  <a:srgbClr val="434FD6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CHAR(11),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since  DATE,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PRIMARY KEY  (did),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FOREIGN KEY (</a:t>
            </a:r>
            <a:r>
              <a:rPr lang="en-US" sz="2400" dirty="0" err="1">
                <a:solidFill>
                  <a:srgbClr val="434FD6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) 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REFERENCES Employees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0914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>
                <a:latin typeface="Tahoma" charset="0"/>
                <a:ea typeface="Osaka" charset="0"/>
                <a:cs typeface="Osaka" charset="0"/>
              </a:rPr>
              <a:t>Participation Constraints in SQL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067800" cy="4876800"/>
          </a:xfrm>
        </p:spPr>
        <p:txBody>
          <a:bodyPr lIns="90488" tIns="44450" rIns="90488" bIns="44450"/>
          <a:lstStyle/>
          <a:p>
            <a:r>
              <a:rPr lang="en-US" sz="2400" dirty="0">
                <a:latin typeface="Tahoma" charset="0"/>
                <a:ea typeface="Osaka" charset="0"/>
                <a:cs typeface="Osaka" charset="0"/>
              </a:rPr>
              <a:t>We can capture participation constraints involving one entity set in a binary relationship, but little else (without resorting to </a:t>
            </a:r>
            <a:r>
              <a:rPr lang="en-US" sz="1600" dirty="0">
                <a:latin typeface="Tahoma" charset="0"/>
                <a:ea typeface="Osaka" charset="0"/>
                <a:cs typeface="Osaka" charset="0"/>
              </a:rPr>
              <a:t>CHECK</a:t>
            </a:r>
            <a:r>
              <a:rPr lang="en-US" sz="2400" dirty="0">
                <a:latin typeface="Tahoma" charset="0"/>
                <a:ea typeface="Osaka" charset="0"/>
                <a:cs typeface="Osaka" charset="0"/>
              </a:rPr>
              <a:t> constraints</a:t>
            </a:r>
            <a:r>
              <a:rPr lang="en-US" altLang="ja-JP" sz="2400" dirty="0">
                <a:latin typeface="Tahoma" charset="0"/>
                <a:ea typeface="Osaka" charset="0"/>
                <a:cs typeface="Osaka" charset="0"/>
              </a:rPr>
              <a:t>).</a:t>
            </a:r>
            <a:endParaRPr lang="en-US" sz="2400" dirty="0">
              <a:latin typeface="Tahoma" charset="0"/>
              <a:ea typeface="Osaka" charset="0"/>
              <a:cs typeface="Osaka" charset="0"/>
            </a:endParaRP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154885" y="2865438"/>
            <a:ext cx="8989115" cy="341375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CREATE TABLE  </a:t>
            </a:r>
            <a:r>
              <a:rPr lang="en-US" sz="2400" dirty="0" err="1">
                <a:solidFill>
                  <a:schemeClr val="tx1"/>
                </a:solidFill>
                <a:latin typeface="Lucida Console" charset="0"/>
              </a:rPr>
              <a:t>Dept_Mgr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(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did  INTEGER,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 </a:t>
            </a:r>
            <a:r>
              <a:rPr lang="en-US" sz="2400" dirty="0" err="1">
                <a:solidFill>
                  <a:srgbClr val="434FD6"/>
                </a:solidFill>
                <a:latin typeface="Lucida Console" charset="0"/>
              </a:rPr>
              <a:t>dname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CHAR(20),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 budget  REAL,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 </a:t>
            </a:r>
            <a:r>
              <a:rPr lang="en-US" sz="2400" dirty="0" err="1">
                <a:solidFill>
                  <a:srgbClr val="434FD6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CHAR(11) 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NOT NULL</a:t>
            </a:r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 since  DATE,</a:t>
            </a:r>
          </a:p>
          <a:p>
            <a:pPr eaLnBrk="0" hangingPunct="0"/>
            <a:r>
              <a:rPr lang="en-US" sz="2400" dirty="0">
                <a:solidFill>
                  <a:srgbClr val="434FD6"/>
                </a:solidFill>
                <a:latin typeface="Lucida Console" charset="0"/>
              </a:rPr>
              <a:t>   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PRIMARY KEY  (did),</a:t>
            </a:r>
          </a:p>
          <a:p>
            <a:pPr eaLnBrk="0" hangingPunct="0"/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   FOREIGN KEY  (</a:t>
            </a:r>
            <a:r>
              <a:rPr lang="en-US" sz="2400" dirty="0" err="1">
                <a:solidFill>
                  <a:schemeClr val="folHlink"/>
                </a:solidFill>
                <a:latin typeface="Lucida Console" charset="0"/>
              </a:rPr>
              <a:t>ssn</a:t>
            </a:r>
            <a:r>
              <a:rPr lang="en-US" sz="2400" dirty="0">
                <a:solidFill>
                  <a:schemeClr val="folHlink"/>
                </a:solidFill>
                <a:latin typeface="Lucida Console" charset="0"/>
              </a:rPr>
              <a:t>) 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REFERENCES Employees(</a:t>
            </a:r>
            <a:r>
              <a:rPr lang="en-US" sz="2400" dirty="0" err="1" smtClean="0">
                <a:solidFill>
                  <a:schemeClr val="folHlink"/>
                </a:solidFill>
                <a:latin typeface="Lucida Console" charset="0"/>
              </a:rPr>
              <a:t>ssn</a:t>
            </a:r>
            <a:r>
              <a:rPr lang="en-US" sz="2400" dirty="0" smtClean="0">
                <a:solidFill>
                  <a:schemeClr val="folHlink"/>
                </a:solidFill>
                <a:latin typeface="Lucida Console" charset="0"/>
              </a:rPr>
              <a:t>)</a:t>
            </a:r>
            <a:endParaRPr lang="en-US" sz="2400" dirty="0">
              <a:solidFill>
                <a:schemeClr val="tx1"/>
              </a:solidFill>
              <a:latin typeface="Lucida Console" charset="0"/>
            </a:endParaRP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      </a:t>
            </a:r>
            <a:r>
              <a:rPr lang="en-US" sz="2400" dirty="0">
                <a:solidFill>
                  <a:schemeClr val="accent2"/>
                </a:solidFill>
                <a:latin typeface="Lucida Console" charset="0"/>
              </a:rPr>
              <a:t>ON DELETE NO ACTION</a:t>
            </a:r>
            <a:r>
              <a:rPr lang="en-US" sz="2400" dirty="0">
                <a:solidFill>
                  <a:schemeClr val="tx1"/>
                </a:solidFill>
                <a:latin typeface="Lucida Console" charset="0"/>
              </a:rPr>
              <a:t>)</a:t>
            </a:r>
          </a:p>
        </p:txBody>
      </p:sp>
      <p:sp>
        <p:nvSpPr>
          <p:cNvPr id="193543" name="Oval 7"/>
          <p:cNvSpPr>
            <a:spLocks noChangeArrowheads="1"/>
          </p:cNvSpPr>
          <p:nvPr/>
        </p:nvSpPr>
        <p:spPr bwMode="auto">
          <a:xfrm>
            <a:off x="3203488" y="4243388"/>
            <a:ext cx="2209800" cy="685800"/>
          </a:xfrm>
          <a:prstGeom prst="ellipse">
            <a:avLst/>
          </a:prstGeom>
          <a:noFill/>
          <a:ln w="3175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782521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algn="r"/>
            <a:endParaRPr lang="en-US" sz="1400">
              <a:solidFill>
                <a:schemeClr val="tx1"/>
              </a:solidFill>
            </a:endParaRPr>
          </a:p>
          <a:p>
            <a:pPr algn="r"/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>
                <a:latin typeface="Tahoma" charset="0"/>
                <a:ea typeface="Osaka" charset="0"/>
                <a:cs typeface="Osaka" charset="0"/>
              </a:rPr>
              <a:t>Translating Weak Entity Sets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076700"/>
          </a:xfrm>
        </p:spPr>
        <p:txBody>
          <a:bodyPr lIns="90488" tIns="44450" rIns="90488" bIns="44450"/>
          <a:lstStyle/>
          <a:p>
            <a:r>
              <a:rPr lang="en-US" sz="2800">
                <a:latin typeface="Tahoma" charset="0"/>
                <a:ea typeface="Osaka" charset="0"/>
                <a:cs typeface="Osaka" charset="0"/>
              </a:rPr>
              <a:t>Weak entity set and identifying relationship set are translated into a single table.</a:t>
            </a:r>
          </a:p>
          <a:p>
            <a:pPr lvl="1"/>
            <a:r>
              <a:rPr lang="en-US" sz="2400">
                <a:solidFill>
                  <a:schemeClr val="accent2"/>
                </a:solidFill>
                <a:latin typeface="Tahoma" charset="0"/>
                <a:ea typeface="Osaka" charset="0"/>
                <a:cs typeface="Osaka" charset="0"/>
              </a:rPr>
              <a:t>When the owner entity is deleted, all owned weak entities must also be deleted.</a:t>
            </a:r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498475" y="3225800"/>
            <a:ext cx="7970838" cy="304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Lucida Console" charset="0"/>
              </a:rPr>
              <a:t>CREATE TABLE  Dep_Policy (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Lucida Console" charset="0"/>
              </a:rPr>
              <a:t>   </a:t>
            </a:r>
            <a:r>
              <a:rPr lang="en-US" sz="2400">
                <a:solidFill>
                  <a:srgbClr val="434FD6"/>
                </a:solidFill>
                <a:latin typeface="Lucida Console" charset="0"/>
              </a:rPr>
              <a:t>pname  CHAR(20),</a:t>
            </a:r>
          </a:p>
          <a:p>
            <a:pPr eaLnBrk="0" hangingPunct="0"/>
            <a:r>
              <a:rPr lang="en-US" sz="2400">
                <a:solidFill>
                  <a:srgbClr val="434FD6"/>
                </a:solidFill>
                <a:latin typeface="Lucida Console" charset="0"/>
              </a:rPr>
              <a:t>   age  INTEGER,</a:t>
            </a:r>
          </a:p>
          <a:p>
            <a:pPr eaLnBrk="0" hangingPunct="0"/>
            <a:r>
              <a:rPr lang="en-US" sz="2400">
                <a:solidFill>
                  <a:srgbClr val="434FD6"/>
                </a:solidFill>
                <a:latin typeface="Lucida Console" charset="0"/>
              </a:rPr>
              <a:t>   cost  REAL,</a:t>
            </a:r>
          </a:p>
          <a:p>
            <a:pPr eaLnBrk="0" hangingPunct="0"/>
            <a:r>
              <a:rPr lang="en-US" sz="2400">
                <a:solidFill>
                  <a:srgbClr val="434FD6"/>
                </a:solidFill>
                <a:latin typeface="Lucida Console" charset="0"/>
              </a:rPr>
              <a:t>   ssn  CHAR(11) NOT NULL,</a:t>
            </a:r>
          </a:p>
          <a:p>
            <a:pPr eaLnBrk="0" hangingPunct="0"/>
            <a:r>
              <a:rPr lang="en-US" sz="2400">
                <a:solidFill>
                  <a:srgbClr val="434FD6"/>
                </a:solidFill>
                <a:latin typeface="Lucida Console" charset="0"/>
              </a:rPr>
              <a:t>   </a:t>
            </a:r>
            <a:r>
              <a:rPr lang="en-US" sz="2400">
                <a:solidFill>
                  <a:schemeClr val="folHlink"/>
                </a:solidFill>
                <a:latin typeface="Lucida Console" charset="0"/>
              </a:rPr>
              <a:t>PRIMARY KEY  (pname, ssn),</a:t>
            </a:r>
          </a:p>
          <a:p>
            <a:pPr eaLnBrk="0" hangingPunct="0"/>
            <a:r>
              <a:rPr lang="en-US" sz="2400">
                <a:solidFill>
                  <a:schemeClr val="folHlink"/>
                </a:solidFill>
                <a:latin typeface="Lucida Console" charset="0"/>
              </a:rPr>
              <a:t>   FOREIGN KEY  (ssn) REFERENCES Employees</a:t>
            </a:r>
          </a:p>
          <a:p>
            <a:pPr eaLnBrk="0" hangingPunct="0"/>
            <a:r>
              <a:rPr lang="en-US" sz="2400">
                <a:solidFill>
                  <a:schemeClr val="folHlink"/>
                </a:solidFill>
                <a:latin typeface="Lucida Console" charset="0"/>
              </a:rPr>
              <a:t>      </a:t>
            </a:r>
            <a:r>
              <a:rPr lang="en-US" sz="2400">
                <a:solidFill>
                  <a:schemeClr val="accent2"/>
                </a:solidFill>
                <a:latin typeface="Lucida Console" charset="0"/>
              </a:rPr>
              <a:t>ON DELETE CASCADE</a:t>
            </a:r>
            <a:r>
              <a:rPr lang="en-US" sz="2400">
                <a:solidFill>
                  <a:schemeClr val="tx1"/>
                </a:solidFill>
                <a:latin typeface="Lucida Console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4347487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479</Words>
  <Application>Microsoft Office PowerPoint</Application>
  <PresentationFormat>On-screen Show (4:3)</PresentationFormat>
  <Paragraphs>123</Paragraphs>
  <Slides>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Document</vt:lpstr>
      <vt:lpstr>Slide 1</vt:lpstr>
      <vt:lpstr>Logical DB Design: ER to Relational</vt:lpstr>
      <vt:lpstr>Relationship Sets to Tables</vt:lpstr>
      <vt:lpstr>Example of Foreign Keys</vt:lpstr>
      <vt:lpstr>Slide 5</vt:lpstr>
      <vt:lpstr>OR</vt:lpstr>
      <vt:lpstr>Participation Constraints in SQL</vt:lpstr>
      <vt:lpstr>Translating Weak Entity Sets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IK</dc:creator>
  <cp:lastModifiedBy>IK</cp:lastModifiedBy>
  <cp:revision>1</cp:revision>
  <dcterms:created xsi:type="dcterms:W3CDTF">2022-09-23T18:57:28Z</dcterms:created>
  <dcterms:modified xsi:type="dcterms:W3CDTF">2022-09-23T19:05:31Z</dcterms:modified>
</cp:coreProperties>
</file>