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2" r:id="rId4"/>
    <p:sldId id="283" r:id="rId5"/>
    <p:sldId id="285" r:id="rId6"/>
    <p:sldId id="28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9906000" cy="6858000" type="A4"/>
  <p:notesSz cx="9906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41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1813" y="0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52C88-C9DC-4DFC-BBCC-BEC6C6413545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95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0" y="3257550"/>
            <a:ext cx="79248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1813" y="6513513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1613E-0651-4E52-9064-4FF4548192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B50B0C-E90C-4A82-B25F-C967E8024240}" type="slidenum">
              <a:rPr lang="en-US"/>
              <a:pPr/>
              <a:t>5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97AAC2-10FC-408F-98A7-0E867BDA1296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7070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7070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7070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00CC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0029" y="201929"/>
            <a:ext cx="999489" cy="10388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310639" y="1243330"/>
            <a:ext cx="8470900" cy="0"/>
          </a:xfrm>
          <a:custGeom>
            <a:avLst/>
            <a:gdLst/>
            <a:ahLst/>
            <a:cxnLst/>
            <a:rect l="l" t="t" r="r" b="b"/>
            <a:pathLst>
              <a:path w="8470900">
                <a:moveTo>
                  <a:pt x="0" y="0"/>
                </a:moveTo>
                <a:lnTo>
                  <a:pt x="8470900" y="0"/>
                </a:lnTo>
              </a:path>
            </a:pathLst>
          </a:custGeom>
          <a:ln w="28393">
            <a:solidFill>
              <a:srgbClr val="2222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297939" y="1230630"/>
            <a:ext cx="8470900" cy="0"/>
          </a:xfrm>
          <a:custGeom>
            <a:avLst/>
            <a:gdLst/>
            <a:ahLst/>
            <a:cxnLst/>
            <a:rect l="l" t="t" r="r" b="b"/>
            <a:pathLst>
              <a:path w="8470900">
                <a:moveTo>
                  <a:pt x="0" y="0"/>
                </a:moveTo>
                <a:lnTo>
                  <a:pt x="8470900" y="0"/>
                </a:lnTo>
              </a:path>
            </a:pathLst>
          </a:custGeom>
          <a:ln w="28393">
            <a:solidFill>
              <a:srgbClr val="0EC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300" y="100329"/>
            <a:ext cx="9423399" cy="1049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70707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320" y="1078229"/>
            <a:ext cx="8529955" cy="1827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20530" y="6675720"/>
            <a:ext cx="218440" cy="167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0000CC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20650"/>
            <a:ext cx="1676400" cy="157987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68069" y="2780029"/>
            <a:ext cx="7772400" cy="607859"/>
          </a:xfrm>
          <a:prstGeom prst="rect">
            <a:avLst/>
          </a:prstGeom>
          <a:ln w="25518">
            <a:solidFill>
              <a:srgbClr val="0000CC"/>
            </a:solidFill>
          </a:ln>
        </p:spPr>
        <p:txBody>
          <a:bodyPr vert="horz" wrap="square" lIns="0" tIns="157480" rIns="0" bIns="0" rtlCol="0">
            <a:spAutoFit/>
          </a:bodyPr>
          <a:lstStyle/>
          <a:p>
            <a:pPr marL="2486025" marR="2482215" indent="514350">
              <a:lnSpc>
                <a:spcPts val="3450"/>
              </a:lnSpc>
              <a:spcBef>
                <a:spcPts val="1240"/>
              </a:spcBef>
            </a:pP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20530" y="6675720"/>
            <a:ext cx="1473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pPr marL="38100">
                <a:lnSpc>
                  <a:spcPct val="100000"/>
                </a:lnSpc>
                <a:spcBef>
                  <a:spcPts val="5"/>
                </a:spcBef>
              </a:pPr>
              <a:t>1</a:t>
            </a:fld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33600" y="2667000"/>
            <a:ext cx="66294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>
                <a:solidFill>
                  <a:srgbClr val="0000CC"/>
                </a:solidFill>
                <a:latin typeface="Times New Roman"/>
                <a:cs typeface="Times New Roman"/>
              </a:rPr>
              <a:t>Complexity</a:t>
            </a:r>
            <a:r>
              <a:rPr sz="4800" b="1" spc="-6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4800" b="1" spc="-5" smtClean="0">
                <a:solidFill>
                  <a:srgbClr val="0000CC"/>
                </a:solidFill>
                <a:latin typeface="Times New Roman"/>
                <a:cs typeface="Times New Roman"/>
              </a:rPr>
              <a:t>Theory</a:t>
            </a:r>
            <a:endParaRPr sz="4800" b="1">
              <a:latin typeface="Times New Roman"/>
              <a:cs typeface="Times New Roman"/>
            </a:endParaRPr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1905000" y="1371600"/>
            <a:ext cx="66294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-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Lecture </a:t>
            </a:r>
            <a:r>
              <a:rPr kumimoji="0" lang="en-US" sz="2400" b="1" i="0" u="none" strike="noStrike" kern="0" cap="none" spc="-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1,2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69" y="1287779"/>
            <a:ext cx="1428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0" dirty="0">
                <a:latin typeface="Segoe UI Symbol"/>
                <a:cs typeface="Segoe UI Symbol"/>
              </a:rPr>
              <a:t>▪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20530" y="6675720"/>
            <a:ext cx="1473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pPr marL="38100">
                <a:lnSpc>
                  <a:spcPct val="100000"/>
                </a:lnSpc>
                <a:spcBef>
                  <a:spcPts val="5"/>
                </a:spcBef>
              </a:pPr>
              <a:t>2</a:t>
            </a:fld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100" y="1329690"/>
            <a:ext cx="9356725" cy="533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959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“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Complexity</a:t>
            </a:r>
            <a:r>
              <a:rPr sz="20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theory</a:t>
            </a:r>
            <a:r>
              <a:rPr sz="2000" dirty="0">
                <a:latin typeface="Times New Roman"/>
                <a:cs typeface="Times New Roman"/>
              </a:rPr>
              <a:t>”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the</a:t>
            </a:r>
            <a:r>
              <a:rPr sz="2000" dirty="0">
                <a:latin typeface="Times New Roman"/>
                <a:cs typeface="Times New Roman"/>
              </a:rPr>
              <a:t> body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knowledge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concerning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fundamental</a:t>
            </a:r>
            <a:r>
              <a:rPr sz="2000" spc="-5" dirty="0">
                <a:latin typeface="Times New Roman"/>
                <a:cs typeface="Times New Roman"/>
              </a:rPr>
              <a:t> principles</a:t>
            </a:r>
            <a:r>
              <a:rPr sz="2000" dirty="0">
                <a:latin typeface="Times New Roman"/>
                <a:cs typeface="Times New Roman"/>
              </a:rPr>
              <a:t> of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computation.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Its</a:t>
            </a:r>
            <a:r>
              <a:rPr sz="2000" dirty="0">
                <a:latin typeface="Times New Roman"/>
                <a:cs typeface="Times New Roman"/>
              </a:rPr>
              <a:t> beginnings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can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traced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back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history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to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asymptotic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complexity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reducibility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Babylonians.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Complexity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theory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concerned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with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C00000"/>
                </a:solidFill>
                <a:latin typeface="Times New Roman"/>
                <a:cs typeface="Times New Roman"/>
              </a:rPr>
              <a:t>resources, such</a:t>
            </a:r>
            <a:r>
              <a:rPr sz="2000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C00000"/>
                </a:solidFill>
                <a:latin typeface="Times New Roman"/>
                <a:cs typeface="Times New Roman"/>
              </a:rPr>
              <a:t>as </a:t>
            </a:r>
            <a:r>
              <a:rPr sz="2000" spc="-5" dirty="0">
                <a:solidFill>
                  <a:srgbClr val="C00000"/>
                </a:solidFill>
                <a:latin typeface="Times New Roman"/>
                <a:cs typeface="Times New Roman"/>
              </a:rPr>
              <a:t>time</a:t>
            </a:r>
            <a:r>
              <a:rPr sz="2000" dirty="0">
                <a:solidFill>
                  <a:srgbClr val="C00000"/>
                </a:solidFill>
                <a:latin typeface="Times New Roman"/>
                <a:cs typeface="Times New Roman"/>
              </a:rPr>
              <a:t> and</a:t>
            </a:r>
            <a:r>
              <a:rPr sz="2000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C00000"/>
                </a:solidFill>
                <a:latin typeface="Times New Roman"/>
                <a:cs typeface="Times New Roman"/>
              </a:rPr>
              <a:t>space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needed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solve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computational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problems.</a:t>
            </a:r>
            <a:r>
              <a:rPr sz="2000" spc="-1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After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success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general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theory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070707"/>
                </a:solidFill>
                <a:latin typeface="Times New Roman"/>
                <a:cs typeface="Times New Roman"/>
              </a:rPr>
              <a:t>computability,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gave 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us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precise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definition</a:t>
            </a:r>
            <a:r>
              <a:rPr sz="2000" spc="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4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notion</a:t>
            </a:r>
            <a:r>
              <a:rPr sz="2000" spc="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algorithm</a:t>
            </a:r>
            <a:r>
              <a:rPr sz="2000" spc="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fundamental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insights</a:t>
            </a:r>
            <a:r>
              <a:rPr sz="2000" spc="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into</a:t>
            </a:r>
            <a:r>
              <a:rPr sz="2000" spc="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notion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of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mathematical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proof and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undecidability,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was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only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natural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also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consider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notion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 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efficient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computation,</a:t>
            </a:r>
            <a:r>
              <a:rPr sz="200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ask</a:t>
            </a:r>
            <a:r>
              <a:rPr sz="200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why</a:t>
            </a:r>
            <a:r>
              <a:rPr sz="200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some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problems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are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computable</a:t>
            </a:r>
            <a:r>
              <a:rPr sz="2000" spc="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00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principle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resist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all attempts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compute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them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reasonable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amount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time.</a:t>
            </a:r>
            <a:endParaRPr sz="2000">
              <a:latin typeface="Times New Roman"/>
              <a:cs typeface="Times New Roman"/>
            </a:endParaRPr>
          </a:p>
          <a:p>
            <a:pPr marL="12700" marR="584200">
              <a:lnSpc>
                <a:spcPct val="102400"/>
              </a:lnSpc>
              <a:spcBef>
                <a:spcPts val="740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There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 abundance of problems from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mathematics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and computer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science that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are 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trivially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solvable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brute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force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search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exponential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number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instances,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but for 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which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currently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no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efficient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algorithm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known.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Complexity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theory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is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appropriate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setting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for the study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 such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problems.</a:t>
            </a:r>
            <a:endParaRPr sz="2000">
              <a:latin typeface="Times New Roman"/>
              <a:cs typeface="Times New Roman"/>
            </a:endParaRPr>
          </a:p>
          <a:p>
            <a:pPr marL="12700" marR="158750">
              <a:lnSpc>
                <a:spcPct val="100000"/>
              </a:lnSpc>
            </a:pP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also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home of one of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most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fundamental open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problems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mathematics,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namely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 famous </a:t>
            </a:r>
            <a:r>
              <a:rPr sz="2000" dirty="0">
                <a:solidFill>
                  <a:srgbClr val="C00000"/>
                </a:solidFill>
                <a:latin typeface="Times New Roman"/>
                <a:cs typeface="Times New Roman"/>
              </a:rPr>
              <a:t>NP versus P problem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. Some 40 years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after the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discovery of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this problem,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complexity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theory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has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matured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into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extremely</a:t>
            </a:r>
            <a:r>
              <a:rPr sz="200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rich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fascinating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subject,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despite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lack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progress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some of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most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fundamental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problems.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69" y="2202179"/>
            <a:ext cx="1428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0" dirty="0">
                <a:solidFill>
                  <a:srgbClr val="070707"/>
                </a:solidFill>
                <a:latin typeface="Segoe UI Symbol"/>
                <a:cs typeface="Segoe UI Symbol"/>
              </a:rPr>
              <a:t>▪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69" y="4091940"/>
            <a:ext cx="1428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0" dirty="0">
                <a:solidFill>
                  <a:srgbClr val="070707"/>
                </a:solidFill>
                <a:latin typeface="Segoe UI Symbol"/>
                <a:cs typeface="Segoe UI Symbol"/>
              </a:rPr>
              <a:t>▪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69" y="5373370"/>
            <a:ext cx="1428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0" dirty="0">
                <a:solidFill>
                  <a:srgbClr val="070707"/>
                </a:solidFill>
                <a:latin typeface="Segoe UI Symbol"/>
                <a:cs typeface="Segoe UI Symbol"/>
              </a:rPr>
              <a:t>▪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16380" y="697229"/>
            <a:ext cx="69138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270" dirty="0">
                <a:solidFill>
                  <a:srgbClr val="0000CC"/>
                </a:solidFill>
                <a:latin typeface="Trebuchet MS"/>
                <a:cs typeface="Trebuchet MS"/>
              </a:rPr>
              <a:t>Introduction</a:t>
            </a:r>
            <a:r>
              <a:rPr sz="2800" b="1" spc="105" dirty="0">
                <a:solidFill>
                  <a:srgbClr val="0000CC"/>
                </a:solidFill>
                <a:latin typeface="Trebuchet MS"/>
                <a:cs typeface="Trebuchet MS"/>
              </a:rPr>
              <a:t> </a:t>
            </a:r>
            <a:r>
              <a:rPr sz="2800" b="1" spc="275" dirty="0">
                <a:solidFill>
                  <a:srgbClr val="0000CC"/>
                </a:solidFill>
                <a:latin typeface="Trebuchet MS"/>
                <a:cs typeface="Trebuchet MS"/>
              </a:rPr>
              <a:t>to</a:t>
            </a:r>
            <a:r>
              <a:rPr sz="2800" b="1" spc="100" dirty="0">
                <a:solidFill>
                  <a:srgbClr val="0000CC"/>
                </a:solidFill>
                <a:latin typeface="Trebuchet MS"/>
                <a:cs typeface="Trebuchet MS"/>
              </a:rPr>
              <a:t> </a:t>
            </a:r>
            <a:r>
              <a:rPr sz="2800" b="1" spc="285" dirty="0">
                <a:solidFill>
                  <a:srgbClr val="0000CC"/>
                </a:solidFill>
                <a:latin typeface="Trebuchet MS"/>
                <a:cs typeface="Trebuchet MS"/>
              </a:rPr>
              <a:t>Complexity</a:t>
            </a:r>
            <a:r>
              <a:rPr sz="2800" b="1" spc="105" dirty="0">
                <a:solidFill>
                  <a:srgbClr val="0000CC"/>
                </a:solidFill>
                <a:latin typeface="Trebuchet MS"/>
                <a:cs typeface="Trebuchet MS"/>
              </a:rPr>
              <a:t> </a:t>
            </a:r>
            <a:r>
              <a:rPr sz="2800" b="1" spc="275" dirty="0">
                <a:solidFill>
                  <a:srgbClr val="0000CC"/>
                </a:solidFill>
                <a:latin typeface="Trebuchet MS"/>
                <a:cs typeface="Trebuchet MS"/>
              </a:rPr>
              <a:t>Theory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762000"/>
            <a:ext cx="8763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Theory of Computation </a:t>
            </a:r>
          </a:p>
          <a:p>
            <a:r>
              <a:rPr lang="en-US" sz="2800" dirty="0" smtClean="0"/>
              <a:t>The theory of computation studies 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whether</a:t>
            </a:r>
            <a:r>
              <a:rPr lang="en-US" sz="2800" dirty="0" smtClean="0"/>
              <a:t> (computability theory), and 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how efficiently </a:t>
            </a:r>
            <a:r>
              <a:rPr lang="en-US" sz="2800" dirty="0" smtClean="0"/>
              <a:t>(complexity theory) </a:t>
            </a:r>
          </a:p>
          <a:p>
            <a:r>
              <a:rPr lang="en-US" sz="2800" dirty="0" smtClean="0"/>
              <a:t>certain problems can be solved on a computer, or rather on a model of a computer. </a:t>
            </a:r>
          </a:p>
          <a:p>
            <a:r>
              <a:rPr lang="en-US" sz="2800" dirty="0" smtClean="0"/>
              <a:t>Several equivalent models of computational devices can be used: 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Register machines. 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Lambda calculus.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Simple while programming language (pseudo-code). 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/>
              <a:t>Turing machines. ... </a:t>
            </a:r>
          </a:p>
          <a:p>
            <a:r>
              <a:rPr lang="en-US" sz="2800" dirty="0" smtClean="0"/>
              <a:t>We focus on </a:t>
            </a:r>
            <a:r>
              <a:rPr lang="en-US" sz="2800" dirty="0" smtClean="0">
                <a:solidFill>
                  <a:srgbClr val="C00000"/>
                </a:solidFill>
              </a:rPr>
              <a:t>Turing machines. 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762000"/>
            <a:ext cx="8839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Computability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Do algorithmic solutions to problems always exist?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What are the limitations of computational devices?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Is there any insight to which problems are algorithmically solvable and which are not?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Are the unsolvable problems somehow related?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Complexity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How do we compare the efficiency of different algorithms?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How do we measure time/memory requirements?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What problems are efficiently solvable?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Are there solvable problems which do not have efficient algorithms? 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</p:spPr>
        <p:txBody>
          <a:bodyPr/>
          <a:lstStyle/>
          <a:p>
            <a:fld id="{1D99136A-1395-40BA-ADE5-C82E0B3AE5DE}" type="slidenum">
              <a:rPr lang="en-US"/>
              <a:pPr/>
              <a:t>5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1" y="1371600"/>
            <a:ext cx="9423399" cy="430887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Alphabets </a:t>
            </a:r>
            <a:r>
              <a:rPr lang="en-US" sz="2800" dirty="0" smtClean="0">
                <a:solidFill>
                  <a:srgbClr val="FF0000"/>
                </a:solidFill>
              </a:rPr>
              <a:t> Σ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529955" cy="1292662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i="1" dirty="0">
                <a:solidFill>
                  <a:srgbClr val="FF0066"/>
                </a:solidFill>
              </a:rPr>
              <a:t>alphabet </a:t>
            </a:r>
            <a:r>
              <a:rPr lang="en-US" dirty="0"/>
              <a:t> is any finite set of symbols.</a:t>
            </a:r>
          </a:p>
          <a:p>
            <a:r>
              <a:rPr lang="en-US" dirty="0">
                <a:solidFill>
                  <a:srgbClr val="33CC33"/>
                </a:solidFill>
              </a:rPr>
              <a:t>Examples</a:t>
            </a:r>
            <a:r>
              <a:rPr lang="en-US" dirty="0"/>
              <a:t>: ASCII, Unicode, {0,1} (</a:t>
            </a:r>
            <a:r>
              <a:rPr lang="en-US" i="1" dirty="0">
                <a:solidFill>
                  <a:srgbClr val="FF0066"/>
                </a:solidFill>
              </a:rPr>
              <a:t>binary alphabet</a:t>
            </a:r>
            <a:r>
              <a:rPr lang="en-US" dirty="0"/>
              <a:t> ), {</a:t>
            </a:r>
            <a:r>
              <a:rPr lang="en-US" dirty="0" err="1"/>
              <a:t>a,b,c</a:t>
            </a:r>
            <a:r>
              <a:rPr lang="en-US" dirty="0"/>
              <a:t>}.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3657600"/>
            <a:ext cx="9601200" cy="21544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The set of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strings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  over an alphabet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Microsoft Sans Serif"/>
              </a:rPr>
              <a:t>Σ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S Shell Dlg 2" charset="0"/>
                <a:ea typeface="+mn-ea"/>
                <a:cs typeface="Microsoft Sans Serif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is the set of lists, each element of which is a member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Microsoft Sans Serif"/>
              </a:rPr>
              <a:t>Σ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.</a:t>
            </a: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Strings shown with no commas, e.g.,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abc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Microsoft Sans Serif"/>
              </a:rPr>
              <a:t>Σ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* denotes this set of strings.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Microsoft Sans Serif"/>
              </a:rPr>
              <a:t>ε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stands for the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empty string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  (string of length 0).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Sans Serif"/>
              <a:ea typeface="+mn-ea"/>
              <a:cs typeface="Microsoft Sans Serif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3200400"/>
            <a:ext cx="7772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</a:rPr>
              <a:t>A string or word  |w|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/>
                <a:ea typeface="+mj-ea"/>
                <a:cs typeface="Microsoft Sans Serif"/>
              </a:rPr>
              <a:t>   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Sans Serif"/>
              <a:ea typeface="+mj-ea"/>
              <a:cs typeface="Microsoft Sans Serif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609600"/>
            <a:ext cx="33283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Formal Languages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85800"/>
            <a:ext cx="8420100" cy="430887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Languages 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8420100" cy="2585323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FF0066"/>
                </a:solidFill>
              </a:rPr>
              <a:t>language</a:t>
            </a:r>
            <a:r>
              <a:rPr lang="en-US" dirty="0"/>
              <a:t>  is a subset of </a:t>
            </a:r>
            <a:r>
              <a:rPr lang="en-US" dirty="0">
                <a:latin typeface="Lucida Sans Unicode" pitchFamily="34" charset="0"/>
              </a:rPr>
              <a:t>Σ</a:t>
            </a:r>
            <a:r>
              <a:rPr lang="en-US" dirty="0"/>
              <a:t>* for some alphabet </a:t>
            </a:r>
            <a:r>
              <a:rPr lang="en-US" dirty="0">
                <a:latin typeface="Lucida Sans Unicode" pitchFamily="34" charset="0"/>
              </a:rPr>
              <a:t>Σ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The set of strings of 0’s and 1’s with no two consecutive 1’s.</a:t>
            </a:r>
          </a:p>
          <a:p>
            <a:r>
              <a:rPr lang="en-US" dirty="0"/>
              <a:t>L = {</a:t>
            </a:r>
            <a:r>
              <a:rPr lang="en-US" dirty="0">
                <a:latin typeface="Lucida Sans Unicode" pitchFamily="34" charset="0"/>
              </a:rPr>
              <a:t>ε</a:t>
            </a:r>
            <a:r>
              <a:rPr lang="en-US" dirty="0"/>
              <a:t>, 0, 1, 00, 01, 10, 000, 001, 010, 100, 101, 0000, 0001, 0010, 0100, 0101, 1000, 1001, 1010, . . . }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3962400"/>
            <a:ext cx="93726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Operations on Languages </a:t>
            </a:r>
          </a:p>
          <a:p>
            <a:r>
              <a:rPr lang="en-US" sz="2400" dirty="0" smtClean="0"/>
              <a:t> </a:t>
            </a:r>
            <a:r>
              <a:rPr lang="en-US" sz="2000" b="1" dirty="0" smtClean="0"/>
              <a:t>Let L1 and L2 be two languages (L1, L2 ⊆ </a:t>
            </a:r>
            <a:r>
              <a:rPr lang="el-GR" sz="2000" b="1" dirty="0" smtClean="0"/>
              <a:t>Σ ∗ ).</a:t>
            </a:r>
            <a:endParaRPr lang="en-US" sz="2000" b="1" dirty="0" smtClean="0"/>
          </a:p>
          <a:p>
            <a:pPr>
              <a:buFont typeface="Wingdings" pitchFamily="2" charset="2"/>
              <a:buChar char="§"/>
            </a:pPr>
            <a:r>
              <a:rPr lang="el-GR" sz="2000" b="1" dirty="0" smtClean="0"/>
              <a:t> </a:t>
            </a:r>
            <a:r>
              <a:rPr lang="en-US" sz="2000" b="1" dirty="0" smtClean="0"/>
              <a:t>L1 ∪ L2 = {w ∈ </a:t>
            </a:r>
            <a:r>
              <a:rPr lang="el-GR" sz="2000" b="1" dirty="0" smtClean="0"/>
              <a:t>Σ ∗ | </a:t>
            </a:r>
            <a:r>
              <a:rPr lang="en-US" sz="2000" b="1" dirty="0" smtClean="0"/>
              <a:t>w ∈ L1 or w ∈ L2}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 L1 ∩ L2 = {w ∈ </a:t>
            </a:r>
            <a:r>
              <a:rPr lang="el-GR" sz="2000" b="1" dirty="0" smtClean="0"/>
              <a:t>Σ ∗ | </a:t>
            </a:r>
            <a:r>
              <a:rPr lang="en-US" sz="2000" b="1" dirty="0" smtClean="0"/>
              <a:t>w ∈ L1 and w ∈ L2} 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L1 = {w ∈ </a:t>
            </a:r>
            <a:r>
              <a:rPr lang="el-GR" sz="2000" b="1" dirty="0" smtClean="0"/>
              <a:t>Σ ∗ | </a:t>
            </a:r>
            <a:r>
              <a:rPr lang="en-US" sz="2000" b="1" dirty="0" smtClean="0"/>
              <a:t>w 6∈ L1}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 L1.L2 = {w ∈ </a:t>
            </a:r>
            <a:r>
              <a:rPr lang="el-GR" sz="2000" b="1" dirty="0" smtClean="0"/>
              <a:t>Σ ∗ | </a:t>
            </a:r>
            <a:r>
              <a:rPr lang="en-US" sz="2000" b="1" dirty="0" smtClean="0"/>
              <a:t>w = w1w2 where w1 ∈ L1 and w2 ∈ L2}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 L ∗ 1 = {w ∈ </a:t>
            </a:r>
            <a:r>
              <a:rPr lang="el-GR" sz="2000" b="1" dirty="0" smtClean="0"/>
              <a:t>Σ ∗ | </a:t>
            </a:r>
            <a:r>
              <a:rPr lang="en-US" sz="2000" b="1" dirty="0" smtClean="0"/>
              <a:t>w = w1w2 . . .wk where k ≥ 0 and each </a:t>
            </a:r>
            <a:r>
              <a:rPr lang="en-US" sz="2000" b="1" dirty="0" err="1" smtClean="0"/>
              <a:t>wi</a:t>
            </a:r>
            <a:r>
              <a:rPr lang="en-US" sz="2000" b="1" dirty="0" smtClean="0"/>
              <a:t> ∈ L1 for all 1 ≤ </a:t>
            </a:r>
            <a:r>
              <a:rPr lang="en-US" sz="2000" b="1" dirty="0" err="1" smtClean="0"/>
              <a:t>i</a:t>
            </a:r>
            <a:r>
              <a:rPr lang="en-US" sz="2000" b="1" dirty="0" smtClean="0"/>
              <a:t> ≤ k}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0" y="762000"/>
            <a:ext cx="4173221" cy="44627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238760">
              <a:lnSpc>
                <a:spcPts val="3020"/>
              </a:lnSpc>
              <a:spcBef>
                <a:spcPts val="480"/>
              </a:spcBef>
            </a:pPr>
            <a:r>
              <a:rPr sz="2800" b="1" spc="240" smtClean="0">
                <a:solidFill>
                  <a:srgbClr val="0000CC"/>
                </a:solidFill>
                <a:latin typeface="Trebuchet MS"/>
                <a:cs typeface="Trebuchet MS"/>
              </a:rPr>
              <a:t>Turing</a:t>
            </a:r>
            <a:r>
              <a:rPr sz="2800" b="1" spc="60" smtClean="0">
                <a:solidFill>
                  <a:srgbClr val="0000CC"/>
                </a:solidFill>
                <a:latin typeface="Trebuchet MS"/>
                <a:cs typeface="Trebuchet MS"/>
              </a:rPr>
              <a:t> </a:t>
            </a:r>
            <a:r>
              <a:rPr sz="2800" b="1" spc="335" dirty="0">
                <a:solidFill>
                  <a:srgbClr val="0000CC"/>
                </a:solidFill>
                <a:latin typeface="Trebuchet MS"/>
                <a:cs typeface="Trebuchet MS"/>
              </a:rPr>
              <a:t>Machine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20530" y="6675720"/>
            <a:ext cx="1473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pPr marL="38100">
                <a:lnSpc>
                  <a:spcPct val="100000"/>
                </a:lnSpc>
                <a:spcBef>
                  <a:spcPts val="5"/>
                </a:spcBef>
              </a:pPr>
              <a:t>7</a:t>
            </a:fld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110" y="1243329"/>
            <a:ext cx="16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60" dirty="0">
                <a:solidFill>
                  <a:srgbClr val="0000CC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1009" y="1294129"/>
            <a:ext cx="9153525" cy="36220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498475">
              <a:lnSpc>
                <a:spcPct val="75000"/>
              </a:lnSpc>
              <a:spcBef>
                <a:spcPts val="820"/>
              </a:spcBef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So far in our development of theory of computation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we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have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presented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several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models for computing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devices</a:t>
            </a:r>
            <a:endParaRPr sz="2400">
              <a:latin typeface="Times New Roman"/>
              <a:cs typeface="Times New Roman"/>
            </a:endParaRPr>
          </a:p>
          <a:p>
            <a:pPr marL="12700" marR="5080" indent="76200">
              <a:lnSpc>
                <a:spcPct val="75000"/>
              </a:lnSpc>
              <a:spcBef>
                <a:spcPts val="1500"/>
              </a:spcBef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Finite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automata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are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good models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for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devices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that have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small amount</a:t>
            </a:r>
            <a:r>
              <a:rPr sz="24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of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memory.</a:t>
            </a:r>
            <a:endParaRPr sz="2400">
              <a:latin typeface="Times New Roman"/>
              <a:cs typeface="Times New Roman"/>
            </a:endParaRPr>
          </a:p>
          <a:p>
            <a:pPr marL="12700" marR="75565" indent="76200">
              <a:lnSpc>
                <a:spcPct val="75000"/>
              </a:lnSpc>
              <a:spcBef>
                <a:spcPts val="1500"/>
              </a:spcBef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Pushdown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automata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are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good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models for devices that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have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an unlimited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memory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that is usable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only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the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last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in,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first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out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manner of a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stack.</a:t>
            </a:r>
            <a:endParaRPr sz="2400">
              <a:latin typeface="Times New Roman"/>
              <a:cs typeface="Times New Roman"/>
            </a:endParaRPr>
          </a:p>
          <a:p>
            <a:pPr marL="12700" marR="13335" indent="76200">
              <a:lnSpc>
                <a:spcPct val="75000"/>
              </a:lnSpc>
              <a:spcBef>
                <a:spcPts val="1500"/>
              </a:spcBef>
            </a:pPr>
            <a:r>
              <a:rPr sz="2400" spc="-95" dirty="0">
                <a:solidFill>
                  <a:srgbClr val="070707"/>
                </a:solidFill>
                <a:latin typeface="Times New Roman"/>
                <a:cs typeface="Times New Roman"/>
              </a:rPr>
              <a:t>We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have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shown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some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very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simple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tasks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are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beyond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capabilities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of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these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models.</a:t>
            </a:r>
            <a:endParaRPr sz="2400">
              <a:latin typeface="Times New Roman"/>
              <a:cs typeface="Times New Roman"/>
            </a:endParaRPr>
          </a:p>
          <a:p>
            <a:pPr marL="12700" marR="465455" indent="76200">
              <a:lnSpc>
                <a:spcPct val="75000"/>
              </a:lnSpc>
              <a:spcBef>
                <a:spcPts val="1500"/>
              </a:spcBef>
            </a:pP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Now we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will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consider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 much more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powerful</a:t>
            </a:r>
            <a:r>
              <a:rPr sz="24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model, first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proposed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by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Alan</a:t>
            </a:r>
            <a:r>
              <a:rPr sz="2400" spc="-6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in 1936, called the</a:t>
            </a:r>
            <a:r>
              <a:rPr sz="2400" spc="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400" b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 </a:t>
            </a:r>
            <a:r>
              <a:rPr sz="2400" b="1" dirty="0">
                <a:solidFill>
                  <a:srgbClr val="070707"/>
                </a:solidFill>
                <a:latin typeface="Times New Roman"/>
                <a:cs typeface="Times New Roman"/>
              </a:rPr>
              <a:t>(TM)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110" y="1982470"/>
            <a:ext cx="16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60" dirty="0">
                <a:solidFill>
                  <a:srgbClr val="0000CC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110" y="2721609"/>
            <a:ext cx="16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60" dirty="0">
                <a:solidFill>
                  <a:srgbClr val="0000CC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110" y="3460750"/>
            <a:ext cx="16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60" dirty="0">
                <a:solidFill>
                  <a:srgbClr val="0000CC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110" y="4199890"/>
            <a:ext cx="16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60" dirty="0">
                <a:solidFill>
                  <a:srgbClr val="0000CC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270000"/>
            <a:ext cx="1428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0" dirty="0">
                <a:solidFill>
                  <a:srgbClr val="0000CC"/>
                </a:solidFill>
                <a:latin typeface="Segoe UI Symbol"/>
                <a:cs typeface="Segoe UI Symbol"/>
              </a:rPr>
              <a:t>▪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20530" y="6675720"/>
            <a:ext cx="1473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pPr marL="38100">
                <a:lnSpc>
                  <a:spcPct val="100000"/>
                </a:lnSpc>
                <a:spcBef>
                  <a:spcPts val="5"/>
                </a:spcBef>
              </a:pPr>
              <a:t>8</a:t>
            </a:fld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962150"/>
            <a:ext cx="1428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0" dirty="0">
                <a:solidFill>
                  <a:srgbClr val="0000CC"/>
                </a:solidFill>
                <a:latin typeface="Segoe UI Symbol"/>
                <a:cs typeface="Segoe UI Symbol"/>
              </a:rPr>
              <a:t>▪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39" y="1311909"/>
            <a:ext cx="9785350" cy="25374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12420" marR="31750" algn="just">
              <a:lnSpc>
                <a:spcPts val="2160"/>
              </a:lnSpc>
              <a:spcBef>
                <a:spcPts val="370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0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 (TM) is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mathematical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model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which consists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 an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infinite length tape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divided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into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cells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which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given.</a:t>
            </a:r>
            <a:endParaRPr sz="2000">
              <a:latin typeface="Times New Roman"/>
              <a:cs typeface="Times New Roman"/>
            </a:endParaRPr>
          </a:p>
          <a:p>
            <a:pPr marL="312420" marR="30480" indent="66040" algn="just">
              <a:lnSpc>
                <a:spcPct val="90100"/>
              </a:lnSpc>
              <a:spcBef>
                <a:spcPts val="1095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It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consists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 a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head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which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reads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input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tape.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 register stores the state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 the </a:t>
            </a:r>
            <a:r>
              <a:rPr sz="20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machine. After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reading an input symbol,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is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replaced with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another symbol, 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its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internal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is changed, and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moves from one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cell to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 right or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left.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If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TM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reaches the final state,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the input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string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accepted,</a:t>
            </a:r>
            <a:r>
              <a:rPr sz="20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otherwise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rejected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12420" marR="33020" indent="-274320">
              <a:lnSpc>
                <a:spcPts val="2160"/>
              </a:lnSpc>
              <a:spcBef>
                <a:spcPts val="1155"/>
              </a:spcBef>
              <a:buClr>
                <a:srgbClr val="0000CC"/>
              </a:buClr>
              <a:buFont typeface="Segoe UI Symbol"/>
              <a:buChar char="▪"/>
              <a:tabLst>
                <a:tab pos="311785" algn="l"/>
                <a:tab pos="312420" algn="l"/>
              </a:tabLst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2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purpose</a:t>
            </a:r>
            <a:r>
              <a:rPr sz="2000" spc="2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2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theory</a:t>
            </a:r>
            <a:r>
              <a:rPr sz="2000" spc="2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24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000" spc="2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machines</a:t>
            </a:r>
            <a:r>
              <a:rPr sz="2000" spc="2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26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000" spc="2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prove</a:t>
            </a:r>
            <a:r>
              <a:rPr sz="2000" spc="2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000" spc="26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certain</a:t>
            </a:r>
            <a:r>
              <a:rPr sz="2000" spc="2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specific</a:t>
            </a:r>
            <a:r>
              <a:rPr sz="2000" spc="2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languages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have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algorithm.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3830320"/>
            <a:ext cx="78035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790" indent="-339090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Font typeface="Segoe UI Symbol"/>
              <a:buChar char="✓"/>
              <a:tabLst>
                <a:tab pos="351155" algn="l"/>
                <a:tab pos="351790" algn="l"/>
              </a:tabLst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model uses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infinite</a:t>
            </a:r>
            <a:r>
              <a:rPr sz="2000" i="1" dirty="0">
                <a:solidFill>
                  <a:srgbClr val="070707"/>
                </a:solidFill>
                <a:latin typeface="Times New Roman"/>
                <a:cs typeface="Times New Roman"/>
              </a:rPr>
              <a:t> tape</a:t>
            </a:r>
            <a:r>
              <a:rPr sz="2000" i="1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as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its unlimited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Times New Roman"/>
                <a:cs typeface="Times New Roman"/>
              </a:rPr>
              <a:t>memory.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1330" y="4141470"/>
            <a:ext cx="7995284" cy="15748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206375">
              <a:lnSpc>
                <a:spcPct val="102099"/>
              </a:lnSpc>
              <a:spcBef>
                <a:spcPts val="50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It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has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070707"/>
                </a:solidFill>
                <a:latin typeface="Times New Roman"/>
                <a:cs typeface="Times New Roman"/>
              </a:rPr>
              <a:t>head</a:t>
            </a:r>
            <a:r>
              <a:rPr sz="2000" i="1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can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read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write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symbols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move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around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tape.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Initially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contains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only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string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blank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everywhere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else.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If</a:t>
            </a:r>
            <a:r>
              <a:rPr sz="2000" spc="-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TM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needs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store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information,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may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write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this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info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tape.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2099"/>
              </a:lnSpc>
            </a:pPr>
            <a:r>
              <a:rPr sz="2000" spc="-75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read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information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has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written,</a:t>
            </a:r>
            <a:r>
              <a:rPr sz="20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TM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can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move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its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head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back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over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it.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 machine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continues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computing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until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produces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output.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4099559"/>
            <a:ext cx="236220" cy="188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000" spc="15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000" spc="15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000" spc="15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000" spc="15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0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000" spc="15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330" y="5697220"/>
            <a:ext cx="8085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output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accept</a:t>
            </a:r>
            <a:r>
              <a:rPr sz="20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reject</a:t>
            </a:r>
            <a:r>
              <a:rPr sz="20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are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obtained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entering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designated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accepting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65005" y="5538470"/>
            <a:ext cx="982344" cy="95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lnSpc>
                <a:spcPct val="152100"/>
              </a:lnSpc>
              <a:spcBef>
                <a:spcPts val="100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re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j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ec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ti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n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g 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halting.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3059" y="5849620"/>
            <a:ext cx="6521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e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39" y="6118859"/>
            <a:ext cx="236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1330" y="6160770"/>
            <a:ext cx="80168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If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does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not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enter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or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rejecting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will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go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forever,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never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3420" y="586740"/>
            <a:ext cx="44367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0000CC"/>
                </a:solidFill>
              </a:rPr>
              <a:t>Formal</a:t>
            </a:r>
            <a:r>
              <a:rPr sz="3200" spc="15" dirty="0">
                <a:solidFill>
                  <a:srgbClr val="0000CC"/>
                </a:solidFill>
              </a:rPr>
              <a:t> </a:t>
            </a:r>
            <a:r>
              <a:rPr sz="3200" spc="-15" dirty="0">
                <a:solidFill>
                  <a:srgbClr val="0000CC"/>
                </a:solidFill>
              </a:rPr>
              <a:t>Definition</a:t>
            </a:r>
            <a:r>
              <a:rPr sz="3200" spc="10" dirty="0">
                <a:solidFill>
                  <a:srgbClr val="0000CC"/>
                </a:solidFill>
              </a:rPr>
              <a:t> </a:t>
            </a:r>
            <a:r>
              <a:rPr sz="3200" spc="-5" dirty="0">
                <a:solidFill>
                  <a:srgbClr val="0000CC"/>
                </a:solidFill>
              </a:rPr>
              <a:t>of</a:t>
            </a:r>
            <a:r>
              <a:rPr sz="3200" spc="-40" dirty="0">
                <a:solidFill>
                  <a:srgbClr val="0000CC"/>
                </a:solidFill>
              </a:rPr>
              <a:t> </a:t>
            </a:r>
            <a:r>
              <a:rPr sz="3200" spc="-5" dirty="0">
                <a:solidFill>
                  <a:srgbClr val="0000CC"/>
                </a:solidFill>
              </a:rPr>
              <a:t>TMs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54939" y="1311909"/>
            <a:ext cx="5203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TM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can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be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formally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described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as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7-tuple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26739" y="1769110"/>
            <a:ext cx="4806315" cy="84328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finite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set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states,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finite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alphabet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not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containing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6739" y="2631440"/>
            <a:ext cx="4103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finite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alphabet,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such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2259" y="3040379"/>
            <a:ext cx="59277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836545" algn="l"/>
              </a:tabLst>
            </a:pPr>
            <a:r>
              <a:rPr sz="2000" spc="-165" baseline="16795">
                <a:latin typeface="Segoe UI Symbol"/>
                <a:cs typeface="Segoe UI Symbol"/>
              </a:rPr>
              <a:t>𝛿</a:t>
            </a:r>
            <a:r>
              <a:rPr sz="2000" spc="60" baseline="16795">
                <a:latin typeface="Segoe UI Symbol"/>
                <a:cs typeface="Segoe UI Symbol"/>
              </a:rPr>
              <a:t> </a:t>
            </a:r>
            <a:r>
              <a:rPr sz="2000" spc="67" baseline="17195" smtClean="0">
                <a:latin typeface="Times New Roman"/>
                <a:cs typeface="Times New Roman"/>
              </a:rPr>
              <a:t>:</a:t>
            </a:r>
            <a:r>
              <a:rPr lang="en-US" sz="2000" dirty="0" smtClean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r>
              <a:rPr lang="en-US" sz="2000" spc="-15" dirty="0" smtClean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70707"/>
                </a:solidFill>
                <a:latin typeface="Times New Roman"/>
                <a:cs typeface="Times New Roman"/>
              </a:rPr>
              <a:t>×</a:t>
            </a:r>
            <a:r>
              <a:rPr lang="en-US" sz="2000" spc="-5" dirty="0" smtClean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lang="el-GR" sz="2000" dirty="0" smtClean="0">
                <a:solidFill>
                  <a:srgbClr val="0000CC"/>
                </a:solidFill>
                <a:latin typeface="Times New Roman"/>
                <a:cs typeface="Times New Roman"/>
              </a:rPr>
              <a:t>Γ</a:t>
            </a:r>
            <a:r>
              <a:rPr lang="el-GR" sz="2000" spc="-10" dirty="0" smtClean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lang="el-GR" sz="2000" dirty="0" smtClean="0">
                <a:solidFill>
                  <a:srgbClr val="070707"/>
                </a:solidFill>
                <a:latin typeface="Times New Roman"/>
                <a:cs typeface="Times New Roman"/>
              </a:rPr>
              <a:t>→</a:t>
            </a:r>
            <a:r>
              <a:rPr lang="el-GR" sz="2000" spc="-10" dirty="0" smtClean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70707"/>
                </a:solidFill>
                <a:latin typeface="Times New Roman"/>
                <a:cs typeface="Times New Roman"/>
              </a:rPr>
              <a:t>×</a:t>
            </a:r>
            <a:r>
              <a:rPr lang="en-US" sz="2000" spc="-5" dirty="0" smtClean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lang="el-GR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Γ</a:t>
            </a:r>
            <a:r>
              <a:rPr lang="el-GR" sz="200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l-GR" sz="2000" dirty="0" smtClean="0">
                <a:solidFill>
                  <a:srgbClr val="070707"/>
                </a:solidFill>
                <a:latin typeface="Times New Roman"/>
                <a:cs typeface="Times New Roman"/>
              </a:rPr>
              <a:t>×</a:t>
            </a:r>
            <a:r>
              <a:rPr lang="el-GR" sz="2000" spc="-10" dirty="0" smtClean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lang="el-GR" sz="2000" spc="-5" dirty="0" smtClean="0">
                <a:solidFill>
                  <a:srgbClr val="070707"/>
                </a:solidFill>
                <a:latin typeface="Times New Roman"/>
                <a:cs typeface="Times New Roman"/>
              </a:rPr>
              <a:t>{</a:t>
            </a:r>
            <a:r>
              <a:rPr lang="en-US" sz="2000" spc="-5" dirty="0" smtClean="0">
                <a:solidFill>
                  <a:srgbClr val="070707"/>
                </a:solidFill>
                <a:latin typeface="Times New Roman"/>
                <a:cs typeface="Times New Roman"/>
              </a:rPr>
              <a:t>L,</a:t>
            </a:r>
            <a:r>
              <a:rPr lang="en-US" sz="2000" spc="-10" dirty="0" smtClean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 smtClean="0">
                <a:solidFill>
                  <a:srgbClr val="070707"/>
                </a:solidFill>
                <a:latin typeface="Times New Roman"/>
                <a:cs typeface="Times New Roman"/>
              </a:rPr>
              <a:t>R}  </a:t>
            </a:r>
            <a:r>
              <a:rPr sz="2000" spc="5" smtClean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-35" smtClean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transition</a:t>
            </a:r>
            <a:r>
              <a:rPr sz="20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function,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24200" y="3352800"/>
            <a:ext cx="3749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start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or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initial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0939" y="4237990"/>
            <a:ext cx="1677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blank</a:t>
            </a:r>
            <a:r>
              <a:rPr sz="2400" spc="-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symbol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0120" y="1279572"/>
            <a:ext cx="3103880" cy="3250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000" b="1" spc="-15" smtClean="0">
                <a:latin typeface="Times New Roman"/>
                <a:cs typeface="Times New Roman"/>
              </a:rPr>
              <a:t>(</a:t>
            </a:r>
            <a:r>
              <a:rPr lang="en-US" altLang="zh-TW" sz="2000" b="1" dirty="0" smtClean="0"/>
              <a:t>Q, </a:t>
            </a:r>
            <a:r>
              <a:rPr lang="en-US" altLang="zh-TW" sz="2000" b="1" dirty="0" smtClean="0">
                <a:ea typeface="細明體" pitchFamily="49" charset="-120"/>
              </a:rPr>
              <a:t>Σ</a:t>
            </a:r>
            <a:r>
              <a:rPr lang="en-US" altLang="zh-TW" sz="2000" b="1" dirty="0" smtClean="0"/>
              <a:t>, </a:t>
            </a:r>
            <a:r>
              <a:rPr lang="en-US" altLang="zh-TW" sz="2000" b="1" dirty="0" smtClean="0">
                <a:ea typeface="細明體" pitchFamily="49" charset="-120"/>
              </a:rPr>
              <a:t>Γ, </a:t>
            </a:r>
            <a:r>
              <a:rPr sz="2000" b="1" spc="-210" smtClean="0">
                <a:latin typeface="Segoe UI Symbol"/>
                <a:cs typeface="Segoe UI Symbol"/>
              </a:rPr>
              <a:t>𝛿</a:t>
            </a:r>
            <a:r>
              <a:rPr sz="2000" b="1" spc="-285" smtClean="0">
                <a:latin typeface="Segoe UI Symbol"/>
                <a:cs typeface="Segoe UI Symbol"/>
              </a:rPr>
              <a:t> </a:t>
            </a:r>
            <a:r>
              <a:rPr sz="2000" b="1">
                <a:latin typeface="Times New Roman"/>
                <a:cs typeface="Times New Roman"/>
              </a:rPr>
              <a:t>,</a:t>
            </a:r>
            <a:r>
              <a:rPr sz="2000" b="1" spc="-325">
                <a:latin typeface="Times New Roman"/>
                <a:cs typeface="Times New Roman"/>
              </a:rPr>
              <a:t> </a:t>
            </a:r>
            <a:r>
              <a:rPr sz="2000" b="1" spc="-254" smtClean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q</a:t>
            </a:r>
            <a:r>
              <a:rPr sz="2000" b="1" spc="22" baseline="-25462" dirty="0">
                <a:latin typeface="Times New Roman"/>
                <a:cs typeface="Times New Roman"/>
              </a:rPr>
              <a:t>0</a:t>
            </a:r>
            <a:r>
              <a:rPr sz="2000" b="1" spc="-157" baseline="-25462" dirty="0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,</a:t>
            </a:r>
            <a:r>
              <a:rPr sz="2000" b="1" spc="-155">
                <a:latin typeface="Times New Roman"/>
                <a:cs typeface="Times New Roman"/>
              </a:rPr>
              <a:t> </a:t>
            </a:r>
            <a:r>
              <a:rPr lang="en-US" altLang="zh-TW" sz="2000" b="1" dirty="0" err="1" smtClean="0">
                <a:ea typeface="細明體" pitchFamily="49" charset="-120"/>
              </a:rPr>
              <a:t>q</a:t>
            </a:r>
            <a:r>
              <a:rPr lang="en-US" altLang="zh-TW" sz="2000" b="1" baseline="-25000" dirty="0" err="1" smtClean="0">
                <a:ea typeface="細明體" pitchFamily="49" charset="-120"/>
              </a:rPr>
              <a:t>accept</a:t>
            </a:r>
            <a:r>
              <a:rPr lang="en-US" altLang="zh-TW" sz="2000" b="1" dirty="0" smtClean="0">
                <a:ea typeface="細明體" pitchFamily="49" charset="-120"/>
              </a:rPr>
              <a:t>, </a:t>
            </a:r>
            <a:r>
              <a:rPr lang="en-US" altLang="zh-TW" sz="2000" b="1" dirty="0" err="1" smtClean="0">
                <a:ea typeface="細明體" pitchFamily="49" charset="-120"/>
              </a:rPr>
              <a:t>q</a:t>
            </a:r>
            <a:r>
              <a:rPr lang="en-US" altLang="zh-TW" sz="2000" b="1" baseline="-25000" dirty="0" err="1" smtClean="0">
                <a:ea typeface="細明體" pitchFamily="49" charset="-120"/>
              </a:rPr>
              <a:t>reject</a:t>
            </a:r>
            <a:r>
              <a:rPr sz="2000" b="1" smtClean="0">
                <a:latin typeface="Times New Roman"/>
                <a:cs typeface="Times New Roman"/>
              </a:rPr>
              <a:t>)</a:t>
            </a:r>
            <a:endParaRPr sz="2000" b="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6880" y="3379470"/>
            <a:ext cx="76009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00" i="1" spc="10" dirty="0">
                <a:latin typeface="Times New Roman"/>
                <a:cs typeface="Times New Roman"/>
              </a:rPr>
              <a:t>q</a:t>
            </a:r>
            <a:r>
              <a:rPr sz="1800" spc="15" baseline="-25462" dirty="0">
                <a:latin typeface="Times New Roman"/>
                <a:cs typeface="Times New Roman"/>
              </a:rPr>
              <a:t>0</a:t>
            </a:r>
            <a:r>
              <a:rPr sz="1800" baseline="-25462" dirty="0">
                <a:latin typeface="Times New Roman"/>
                <a:cs typeface="Times New Roman"/>
              </a:rPr>
              <a:t> </a:t>
            </a:r>
            <a:r>
              <a:rPr sz="1800" spc="-202" baseline="-25462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egoe UI Symbol"/>
                <a:cs typeface="Segoe UI Symbol"/>
              </a:rPr>
              <a:t>∈</a:t>
            </a:r>
            <a:r>
              <a:rPr sz="2100" spc="-360" dirty="0">
                <a:latin typeface="Segoe UI Symbol"/>
                <a:cs typeface="Segoe UI Symbol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Q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29830" y="2622550"/>
            <a:ext cx="13055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3725" algn="l"/>
              </a:tabLst>
            </a:pPr>
            <a:r>
              <a:rPr sz="2100" spc="229" dirty="0">
                <a:latin typeface="Segoe UI Symbol"/>
                <a:cs typeface="Segoe UI Symbol"/>
              </a:rPr>
              <a:t>∈</a:t>
            </a:r>
            <a:r>
              <a:rPr sz="2100" spc="-815" dirty="0">
                <a:latin typeface="Segoe UI Symbol"/>
                <a:cs typeface="Segoe UI Symbol"/>
              </a:rPr>
              <a:t></a:t>
            </a:r>
            <a:r>
              <a:rPr sz="2100" dirty="0">
                <a:latin typeface="Times New Roman"/>
                <a:cs typeface="Times New Roman"/>
              </a:rPr>
              <a:t>,	</a:t>
            </a:r>
            <a:r>
              <a:rPr sz="2100" spc="-855" dirty="0">
                <a:latin typeface="Segoe UI Symbol"/>
                <a:cs typeface="Segoe UI Symbol"/>
              </a:rPr>
              <a:t></a:t>
            </a:r>
            <a:r>
              <a:rPr sz="2100" spc="-114" dirty="0">
                <a:latin typeface="Segoe UI Symbol"/>
                <a:cs typeface="Segoe UI Symbol"/>
              </a:rPr>
              <a:t> </a:t>
            </a:r>
            <a:r>
              <a:rPr sz="2100" spc="-430" dirty="0">
                <a:latin typeface="Segoe UI Symbol"/>
                <a:cs typeface="Segoe UI Symbol"/>
              </a:rPr>
              <a:t></a:t>
            </a:r>
            <a:r>
              <a:rPr sz="2100" spc="-280" dirty="0">
                <a:latin typeface="Segoe UI Symbol"/>
                <a:cs typeface="Segoe UI Symbol"/>
              </a:rPr>
              <a:t> </a:t>
            </a:r>
            <a:r>
              <a:rPr sz="2100" spc="-815" dirty="0">
                <a:latin typeface="Segoe UI Symbol"/>
                <a:cs typeface="Segoe UI Symbol"/>
              </a:rPr>
              <a:t></a:t>
            </a:r>
            <a:r>
              <a:rPr sz="2100" dirty="0">
                <a:latin typeface="Times New Roman"/>
                <a:cs typeface="Times New Roman"/>
              </a:rPr>
              <a:t>,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983219" y="2376170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0" y="0"/>
                </a:moveTo>
                <a:lnTo>
                  <a:pt x="0" y="76200"/>
                </a:lnTo>
              </a:path>
              <a:path w="152400" h="76200">
                <a:moveTo>
                  <a:pt x="0" y="76200"/>
                </a:moveTo>
                <a:lnTo>
                  <a:pt x="152400" y="76200"/>
                </a:lnTo>
              </a:path>
              <a:path w="152400" h="76200">
                <a:moveTo>
                  <a:pt x="152400" y="0"/>
                </a:moveTo>
                <a:lnTo>
                  <a:pt x="152400" y="76200"/>
                </a:lnTo>
              </a:path>
            </a:pathLst>
          </a:custGeom>
          <a:ln w="9344">
            <a:solidFill>
              <a:srgbClr val="070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32980" y="2771139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0" y="0"/>
                </a:moveTo>
                <a:lnTo>
                  <a:pt x="0" y="76200"/>
                </a:lnTo>
              </a:path>
              <a:path w="152400" h="76200">
                <a:moveTo>
                  <a:pt x="0" y="76200"/>
                </a:moveTo>
                <a:lnTo>
                  <a:pt x="152400" y="76200"/>
                </a:lnTo>
              </a:path>
              <a:path w="152400" h="76200">
                <a:moveTo>
                  <a:pt x="152400" y="0"/>
                </a:moveTo>
                <a:lnTo>
                  <a:pt x="152400" y="76200"/>
                </a:lnTo>
              </a:path>
            </a:pathLst>
          </a:custGeom>
          <a:ln w="9344">
            <a:solidFill>
              <a:srgbClr val="070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096157" y="5557292"/>
          <a:ext cx="3236592" cy="4438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365"/>
                <a:gridCol w="278129"/>
                <a:gridCol w="276225"/>
                <a:gridCol w="281305"/>
                <a:gridCol w="280669"/>
                <a:gridCol w="104775"/>
                <a:gridCol w="173355"/>
                <a:gridCol w="275589"/>
                <a:gridCol w="274955"/>
                <a:gridCol w="911225"/>
              </a:tblGrid>
              <a:tr h="231774">
                <a:tc rowSpan="2">
                  <a:txBody>
                    <a:bodyPr/>
                    <a:lstStyle/>
                    <a:p>
                      <a:pPr marL="99060">
                        <a:lnSpc>
                          <a:spcPts val="3345"/>
                        </a:lnSpc>
                      </a:pPr>
                      <a:r>
                        <a:rPr sz="2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9530">
                        <a:lnSpc>
                          <a:spcPts val="3345"/>
                        </a:lnSpc>
                      </a:pPr>
                      <a:r>
                        <a:rPr sz="2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8735">
                        <a:lnSpc>
                          <a:spcPts val="3345"/>
                        </a:lnSpc>
                      </a:pPr>
                      <a:r>
                        <a:rPr sz="2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9370">
                        <a:lnSpc>
                          <a:spcPts val="3345"/>
                        </a:lnSpc>
                      </a:pPr>
                      <a:r>
                        <a:rPr sz="2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2875">
                        <a:lnSpc>
                          <a:spcPts val="2595"/>
                        </a:lnSpc>
                      </a:pPr>
                      <a:r>
                        <a:rPr sz="2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…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12700">
                      <a:solidFill>
                        <a:srgbClr val="070707"/>
                      </a:solidFill>
                      <a:prstDash val="solid"/>
                    </a:lnT>
                    <a:lnB w="19050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  <a:tr h="212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19050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12700">
                      <a:solidFill>
                        <a:srgbClr val="070707"/>
                      </a:solidFill>
                      <a:prstDash val="solid"/>
                    </a:lnT>
                    <a:lnB w="19050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921000" y="5052059"/>
            <a:ext cx="1031240" cy="1037590"/>
          </a:xfrm>
          <a:prstGeom prst="rect">
            <a:avLst/>
          </a:prstGeom>
          <a:ln w="9344">
            <a:solidFill>
              <a:srgbClr val="0000CC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Times New Roman"/>
              <a:cs typeface="Times New Roman"/>
            </a:endParaRPr>
          </a:p>
          <a:p>
            <a:pPr marL="128905">
              <a:lnSpc>
                <a:spcPct val="100000"/>
              </a:lnSpc>
            </a:pPr>
            <a:r>
              <a:rPr sz="20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control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962400" y="4907687"/>
            <a:ext cx="1181100" cy="591820"/>
            <a:chOff x="3962400" y="4907687"/>
            <a:chExt cx="1181100" cy="591820"/>
          </a:xfrm>
        </p:grpSpPr>
        <p:sp>
          <p:nvSpPr>
            <p:cNvPr id="18" name="object 18"/>
            <p:cNvSpPr/>
            <p:nvPr/>
          </p:nvSpPr>
          <p:spPr>
            <a:xfrm>
              <a:off x="3962400" y="5165089"/>
              <a:ext cx="388620" cy="0"/>
            </a:xfrm>
            <a:custGeom>
              <a:avLst/>
              <a:gdLst/>
              <a:ahLst/>
              <a:cxnLst/>
              <a:rect l="l" t="t" r="r" b="b"/>
              <a:pathLst>
                <a:path w="388620">
                  <a:moveTo>
                    <a:pt x="0" y="0"/>
                  </a:moveTo>
                  <a:lnTo>
                    <a:pt x="388620" y="0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51020" y="5165089"/>
              <a:ext cx="0" cy="262890"/>
            </a:xfrm>
            <a:custGeom>
              <a:avLst/>
              <a:gdLst/>
              <a:ahLst/>
              <a:cxnLst/>
              <a:rect l="l" t="t" r="r" b="b"/>
              <a:pathLst>
                <a:path h="262889">
                  <a:moveTo>
                    <a:pt x="0" y="0"/>
                  </a:moveTo>
                  <a:lnTo>
                    <a:pt x="0" y="262890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12920" y="54229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56430" y="4912359"/>
              <a:ext cx="681990" cy="408940"/>
            </a:xfrm>
            <a:custGeom>
              <a:avLst/>
              <a:gdLst/>
              <a:ahLst/>
              <a:cxnLst/>
              <a:rect l="l" t="t" r="r" b="b"/>
              <a:pathLst>
                <a:path w="681989" h="408939">
                  <a:moveTo>
                    <a:pt x="681990" y="0"/>
                  </a:moveTo>
                  <a:lnTo>
                    <a:pt x="673100" y="5079"/>
                  </a:lnTo>
                </a:path>
                <a:path w="681989" h="408939">
                  <a:moveTo>
                    <a:pt x="665480" y="10159"/>
                  </a:moveTo>
                  <a:lnTo>
                    <a:pt x="656590" y="13969"/>
                  </a:lnTo>
                </a:path>
                <a:path w="681989" h="408939">
                  <a:moveTo>
                    <a:pt x="648970" y="19050"/>
                  </a:moveTo>
                  <a:lnTo>
                    <a:pt x="640080" y="24129"/>
                  </a:lnTo>
                </a:path>
                <a:path w="681989" h="408939">
                  <a:moveTo>
                    <a:pt x="631190" y="29209"/>
                  </a:moveTo>
                  <a:lnTo>
                    <a:pt x="623570" y="34289"/>
                  </a:lnTo>
                </a:path>
                <a:path w="681989" h="408939">
                  <a:moveTo>
                    <a:pt x="614680" y="39369"/>
                  </a:moveTo>
                  <a:lnTo>
                    <a:pt x="607060" y="44450"/>
                  </a:lnTo>
                </a:path>
                <a:path w="681989" h="408939">
                  <a:moveTo>
                    <a:pt x="598170" y="49529"/>
                  </a:moveTo>
                  <a:lnTo>
                    <a:pt x="590550" y="54609"/>
                  </a:lnTo>
                </a:path>
                <a:path w="681989" h="408939">
                  <a:moveTo>
                    <a:pt x="581660" y="59689"/>
                  </a:moveTo>
                  <a:lnTo>
                    <a:pt x="574040" y="64769"/>
                  </a:lnTo>
                </a:path>
                <a:path w="681989" h="408939">
                  <a:moveTo>
                    <a:pt x="565150" y="69850"/>
                  </a:moveTo>
                  <a:lnTo>
                    <a:pt x="557530" y="74929"/>
                  </a:lnTo>
                </a:path>
                <a:path w="681989" h="408939">
                  <a:moveTo>
                    <a:pt x="548640" y="80009"/>
                  </a:moveTo>
                  <a:lnTo>
                    <a:pt x="539750" y="83819"/>
                  </a:lnTo>
                </a:path>
                <a:path w="681989" h="408939">
                  <a:moveTo>
                    <a:pt x="532130" y="88900"/>
                  </a:moveTo>
                  <a:lnTo>
                    <a:pt x="523240" y="93979"/>
                  </a:lnTo>
                </a:path>
                <a:path w="681989" h="408939">
                  <a:moveTo>
                    <a:pt x="515620" y="99059"/>
                  </a:moveTo>
                  <a:lnTo>
                    <a:pt x="506730" y="104139"/>
                  </a:lnTo>
                </a:path>
                <a:path w="681989" h="408939">
                  <a:moveTo>
                    <a:pt x="499110" y="109219"/>
                  </a:moveTo>
                  <a:lnTo>
                    <a:pt x="490220" y="114300"/>
                  </a:lnTo>
                </a:path>
                <a:path w="681989" h="408939">
                  <a:moveTo>
                    <a:pt x="482600" y="119379"/>
                  </a:moveTo>
                  <a:lnTo>
                    <a:pt x="473710" y="124459"/>
                  </a:lnTo>
                </a:path>
                <a:path w="681989" h="408939">
                  <a:moveTo>
                    <a:pt x="466090" y="129539"/>
                  </a:moveTo>
                  <a:lnTo>
                    <a:pt x="457200" y="134619"/>
                  </a:lnTo>
                </a:path>
                <a:path w="681989" h="408939">
                  <a:moveTo>
                    <a:pt x="448310" y="139700"/>
                  </a:moveTo>
                  <a:lnTo>
                    <a:pt x="440690" y="144779"/>
                  </a:lnTo>
                </a:path>
                <a:path w="681989" h="408939">
                  <a:moveTo>
                    <a:pt x="431800" y="149859"/>
                  </a:moveTo>
                  <a:lnTo>
                    <a:pt x="424180" y="153669"/>
                  </a:lnTo>
                </a:path>
                <a:path w="681989" h="408939">
                  <a:moveTo>
                    <a:pt x="415290" y="158750"/>
                  </a:moveTo>
                  <a:lnTo>
                    <a:pt x="407670" y="163829"/>
                  </a:lnTo>
                </a:path>
                <a:path w="681989" h="408939">
                  <a:moveTo>
                    <a:pt x="398780" y="168909"/>
                  </a:moveTo>
                  <a:lnTo>
                    <a:pt x="391160" y="173989"/>
                  </a:lnTo>
                </a:path>
                <a:path w="681989" h="408939">
                  <a:moveTo>
                    <a:pt x="382270" y="179069"/>
                  </a:moveTo>
                  <a:lnTo>
                    <a:pt x="374650" y="184150"/>
                  </a:lnTo>
                </a:path>
                <a:path w="681989" h="408939">
                  <a:moveTo>
                    <a:pt x="365760" y="189229"/>
                  </a:moveTo>
                  <a:lnTo>
                    <a:pt x="356870" y="194309"/>
                  </a:lnTo>
                </a:path>
                <a:path w="681989" h="408939">
                  <a:moveTo>
                    <a:pt x="349250" y="199389"/>
                  </a:moveTo>
                  <a:lnTo>
                    <a:pt x="340360" y="204469"/>
                  </a:lnTo>
                </a:path>
                <a:path w="681989" h="408939">
                  <a:moveTo>
                    <a:pt x="332740" y="209550"/>
                  </a:moveTo>
                  <a:lnTo>
                    <a:pt x="323850" y="214629"/>
                  </a:lnTo>
                </a:path>
                <a:path w="681989" h="408939">
                  <a:moveTo>
                    <a:pt x="316230" y="219709"/>
                  </a:moveTo>
                  <a:lnTo>
                    <a:pt x="307340" y="223519"/>
                  </a:lnTo>
                </a:path>
                <a:path w="681989" h="408939">
                  <a:moveTo>
                    <a:pt x="299720" y="228600"/>
                  </a:moveTo>
                  <a:lnTo>
                    <a:pt x="290830" y="233679"/>
                  </a:lnTo>
                </a:path>
                <a:path w="681989" h="408939">
                  <a:moveTo>
                    <a:pt x="283210" y="238759"/>
                  </a:moveTo>
                  <a:lnTo>
                    <a:pt x="274320" y="243839"/>
                  </a:lnTo>
                </a:path>
                <a:path w="681989" h="408939">
                  <a:moveTo>
                    <a:pt x="265430" y="248919"/>
                  </a:moveTo>
                  <a:lnTo>
                    <a:pt x="257810" y="254000"/>
                  </a:lnTo>
                </a:path>
                <a:path w="681989" h="408939">
                  <a:moveTo>
                    <a:pt x="248920" y="259079"/>
                  </a:moveTo>
                  <a:lnTo>
                    <a:pt x="241300" y="264159"/>
                  </a:lnTo>
                </a:path>
                <a:path w="681989" h="408939">
                  <a:moveTo>
                    <a:pt x="232410" y="269239"/>
                  </a:moveTo>
                  <a:lnTo>
                    <a:pt x="224790" y="274319"/>
                  </a:lnTo>
                </a:path>
                <a:path w="681989" h="408939">
                  <a:moveTo>
                    <a:pt x="215900" y="279400"/>
                  </a:moveTo>
                  <a:lnTo>
                    <a:pt x="208280" y="284479"/>
                  </a:lnTo>
                </a:path>
                <a:path w="681989" h="408939">
                  <a:moveTo>
                    <a:pt x="199390" y="289559"/>
                  </a:moveTo>
                  <a:lnTo>
                    <a:pt x="191770" y="294639"/>
                  </a:lnTo>
                </a:path>
                <a:path w="681989" h="408939">
                  <a:moveTo>
                    <a:pt x="182880" y="299719"/>
                  </a:moveTo>
                  <a:lnTo>
                    <a:pt x="173990" y="303529"/>
                  </a:lnTo>
                </a:path>
                <a:path w="681989" h="408939">
                  <a:moveTo>
                    <a:pt x="166370" y="308609"/>
                  </a:moveTo>
                  <a:lnTo>
                    <a:pt x="157480" y="313689"/>
                  </a:lnTo>
                </a:path>
                <a:path w="681989" h="408939">
                  <a:moveTo>
                    <a:pt x="149860" y="318769"/>
                  </a:moveTo>
                  <a:lnTo>
                    <a:pt x="140970" y="323849"/>
                  </a:lnTo>
                </a:path>
                <a:path w="681989" h="408939">
                  <a:moveTo>
                    <a:pt x="133350" y="328929"/>
                  </a:moveTo>
                  <a:lnTo>
                    <a:pt x="124460" y="334009"/>
                  </a:lnTo>
                </a:path>
                <a:path w="681989" h="408939">
                  <a:moveTo>
                    <a:pt x="116840" y="339089"/>
                  </a:moveTo>
                  <a:lnTo>
                    <a:pt x="107950" y="344169"/>
                  </a:lnTo>
                </a:path>
                <a:path w="681989" h="408939">
                  <a:moveTo>
                    <a:pt x="100330" y="349249"/>
                  </a:moveTo>
                  <a:lnTo>
                    <a:pt x="91440" y="354329"/>
                  </a:lnTo>
                </a:path>
                <a:path w="681989" h="408939">
                  <a:moveTo>
                    <a:pt x="82550" y="359409"/>
                  </a:moveTo>
                  <a:lnTo>
                    <a:pt x="74930" y="364489"/>
                  </a:lnTo>
                </a:path>
                <a:path w="681989" h="408939">
                  <a:moveTo>
                    <a:pt x="66040" y="369569"/>
                  </a:moveTo>
                  <a:lnTo>
                    <a:pt x="58420" y="374649"/>
                  </a:lnTo>
                </a:path>
                <a:path w="681989" h="408939">
                  <a:moveTo>
                    <a:pt x="49530" y="379729"/>
                  </a:moveTo>
                  <a:lnTo>
                    <a:pt x="41910" y="383539"/>
                  </a:lnTo>
                </a:path>
                <a:path w="681989" h="408939">
                  <a:moveTo>
                    <a:pt x="33020" y="388619"/>
                  </a:moveTo>
                  <a:lnTo>
                    <a:pt x="25400" y="393699"/>
                  </a:lnTo>
                </a:path>
                <a:path w="681989" h="408939">
                  <a:moveTo>
                    <a:pt x="16510" y="398779"/>
                  </a:moveTo>
                  <a:lnTo>
                    <a:pt x="8890" y="403859"/>
                  </a:lnTo>
                </a:path>
                <a:path w="681989" h="408939">
                  <a:moveTo>
                    <a:pt x="0" y="408939"/>
                  </a:moveTo>
                  <a:lnTo>
                    <a:pt x="0" y="408939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95469" y="5287009"/>
              <a:ext cx="83820" cy="71120"/>
            </a:xfrm>
            <a:custGeom>
              <a:avLst/>
              <a:gdLst/>
              <a:ahLst/>
              <a:cxnLst/>
              <a:rect l="l" t="t" r="r" b="b"/>
              <a:pathLst>
                <a:path w="83820" h="71120">
                  <a:moveTo>
                    <a:pt x="45719" y="0"/>
                  </a:moveTo>
                  <a:lnTo>
                    <a:pt x="0" y="71119"/>
                  </a:lnTo>
                  <a:lnTo>
                    <a:pt x="83819" y="64769"/>
                  </a:lnTo>
                  <a:lnTo>
                    <a:pt x="4571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562850" y="4696459"/>
            <a:ext cx="1593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infinite</a:t>
            </a:r>
            <a:r>
              <a:rPr sz="2400" b="1" spc="-6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tape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3230" y="5210809"/>
            <a:ext cx="18611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Schematic </a:t>
            </a:r>
            <a:r>
              <a:rPr sz="2000" b="1" dirty="0">
                <a:solidFill>
                  <a:srgbClr val="0000CC"/>
                </a:solidFill>
                <a:latin typeface="Times New Roman"/>
                <a:cs typeface="Times New Roman"/>
              </a:rPr>
              <a:t>of a </a:t>
            </a:r>
            <a:r>
              <a:rPr sz="2000" b="1" spc="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000" b="1" spc="-35" dirty="0">
                <a:solidFill>
                  <a:srgbClr val="0000CC"/>
                </a:solidFill>
                <a:latin typeface="Times New Roman"/>
                <a:cs typeface="Times New Roman"/>
              </a:rPr>
              <a:t>Turing </a:t>
            </a:r>
            <a:r>
              <a:rPr sz="20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Machine: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398770" y="5680709"/>
            <a:ext cx="148590" cy="148590"/>
          </a:xfrm>
          <a:custGeom>
            <a:avLst/>
            <a:gdLst/>
            <a:ahLst/>
            <a:cxnLst/>
            <a:rect l="l" t="t" r="r" b="b"/>
            <a:pathLst>
              <a:path w="148589" h="148589">
                <a:moveTo>
                  <a:pt x="0" y="0"/>
                </a:moveTo>
                <a:lnTo>
                  <a:pt x="0" y="148589"/>
                </a:lnTo>
              </a:path>
              <a:path w="148589" h="148589">
                <a:moveTo>
                  <a:pt x="0" y="148589"/>
                </a:moveTo>
                <a:lnTo>
                  <a:pt x="148589" y="148589"/>
                </a:lnTo>
              </a:path>
              <a:path w="148589" h="148589">
                <a:moveTo>
                  <a:pt x="148589" y="0"/>
                </a:moveTo>
                <a:lnTo>
                  <a:pt x="148589" y="148589"/>
                </a:lnTo>
              </a:path>
            </a:pathLst>
          </a:custGeom>
          <a:ln w="9344">
            <a:solidFill>
              <a:srgbClr val="070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30900" y="5648959"/>
            <a:ext cx="148590" cy="146050"/>
          </a:xfrm>
          <a:custGeom>
            <a:avLst/>
            <a:gdLst/>
            <a:ahLst/>
            <a:cxnLst/>
            <a:rect l="l" t="t" r="r" b="b"/>
            <a:pathLst>
              <a:path w="148589" h="146050">
                <a:moveTo>
                  <a:pt x="0" y="0"/>
                </a:moveTo>
                <a:lnTo>
                  <a:pt x="0" y="146049"/>
                </a:lnTo>
              </a:path>
              <a:path w="148589" h="146050">
                <a:moveTo>
                  <a:pt x="0" y="146049"/>
                </a:moveTo>
                <a:lnTo>
                  <a:pt x="148589" y="146049"/>
                </a:lnTo>
              </a:path>
              <a:path w="148589" h="146050">
                <a:moveTo>
                  <a:pt x="148589" y="0"/>
                </a:moveTo>
                <a:lnTo>
                  <a:pt x="148589" y="146049"/>
                </a:lnTo>
              </a:path>
            </a:pathLst>
          </a:custGeom>
          <a:ln w="9344">
            <a:solidFill>
              <a:srgbClr val="070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83629" y="5683250"/>
            <a:ext cx="147320" cy="147320"/>
          </a:xfrm>
          <a:custGeom>
            <a:avLst/>
            <a:gdLst/>
            <a:ahLst/>
            <a:cxnLst/>
            <a:rect l="l" t="t" r="r" b="b"/>
            <a:pathLst>
              <a:path w="147320" h="147320">
                <a:moveTo>
                  <a:pt x="0" y="147319"/>
                </a:moveTo>
                <a:lnTo>
                  <a:pt x="147320" y="147319"/>
                </a:lnTo>
              </a:path>
              <a:path w="147320" h="147320">
                <a:moveTo>
                  <a:pt x="147320" y="0"/>
                </a:moveTo>
                <a:lnTo>
                  <a:pt x="147320" y="147319"/>
                </a:lnTo>
              </a:path>
            </a:pathLst>
          </a:custGeom>
          <a:ln w="9344">
            <a:solidFill>
              <a:srgbClr val="070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241290" y="4721859"/>
            <a:ext cx="11658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40" dirty="0">
                <a:solidFill>
                  <a:srgbClr val="0000CC"/>
                </a:solidFill>
                <a:latin typeface="Times New Roman"/>
                <a:cs typeface="Times New Roman"/>
              </a:rPr>
              <a:t>r</a:t>
            </a:r>
            <a:r>
              <a:rPr sz="2000" b="1" dirty="0">
                <a:solidFill>
                  <a:srgbClr val="0000CC"/>
                </a:solidFill>
                <a:latin typeface="Times New Roman"/>
                <a:cs typeface="Times New Roman"/>
              </a:rPr>
              <a:t>e</a:t>
            </a:r>
            <a:r>
              <a:rPr sz="2000" b="1" spc="5" dirty="0">
                <a:solidFill>
                  <a:srgbClr val="0000CC"/>
                </a:solidFill>
                <a:latin typeface="Times New Roman"/>
                <a:cs typeface="Times New Roman"/>
              </a:rPr>
              <a:t>a</a:t>
            </a:r>
            <a:r>
              <a:rPr sz="20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d</a:t>
            </a:r>
            <a:r>
              <a:rPr sz="2000" b="1" dirty="0">
                <a:solidFill>
                  <a:srgbClr val="0000CC"/>
                </a:solidFill>
                <a:latin typeface="Times New Roman"/>
                <a:cs typeface="Times New Roman"/>
              </a:rPr>
              <a:t>-</a:t>
            </a:r>
            <a:r>
              <a:rPr sz="2000" b="1" spc="10" dirty="0">
                <a:solidFill>
                  <a:srgbClr val="0000CC"/>
                </a:solidFill>
                <a:latin typeface="Times New Roman"/>
                <a:cs typeface="Times New Roman"/>
              </a:rPr>
              <a:t>w</a:t>
            </a:r>
            <a:r>
              <a:rPr sz="2000" b="1" dirty="0">
                <a:solidFill>
                  <a:srgbClr val="0000CC"/>
                </a:solidFill>
                <a:latin typeface="Times New Roman"/>
                <a:cs typeface="Times New Roman"/>
              </a:rPr>
              <a:t>r</a:t>
            </a:r>
            <a:r>
              <a:rPr sz="20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i</a:t>
            </a:r>
            <a:r>
              <a:rPr sz="2000" b="1" dirty="0">
                <a:solidFill>
                  <a:srgbClr val="0000CC"/>
                </a:solidFill>
                <a:latin typeface="Times New Roman"/>
                <a:cs typeface="Times New Roman"/>
              </a:rPr>
              <a:t>te  head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939790" y="4827677"/>
            <a:ext cx="1565910" cy="748030"/>
            <a:chOff x="5939790" y="4827677"/>
            <a:chExt cx="1565910" cy="748030"/>
          </a:xfrm>
        </p:grpSpPr>
        <p:sp>
          <p:nvSpPr>
            <p:cNvPr id="30" name="object 30"/>
            <p:cNvSpPr/>
            <p:nvPr/>
          </p:nvSpPr>
          <p:spPr>
            <a:xfrm>
              <a:off x="6019800" y="4832350"/>
              <a:ext cx="1480820" cy="703580"/>
            </a:xfrm>
            <a:custGeom>
              <a:avLst/>
              <a:gdLst/>
              <a:ahLst/>
              <a:cxnLst/>
              <a:rect l="l" t="t" r="r" b="b"/>
              <a:pathLst>
                <a:path w="1480820" h="703579">
                  <a:moveTo>
                    <a:pt x="1480820" y="0"/>
                  </a:moveTo>
                  <a:lnTo>
                    <a:pt x="1471929" y="3810"/>
                  </a:lnTo>
                </a:path>
                <a:path w="1480820" h="703579">
                  <a:moveTo>
                    <a:pt x="1463040" y="7619"/>
                  </a:moveTo>
                  <a:lnTo>
                    <a:pt x="1454150" y="12700"/>
                  </a:lnTo>
                </a:path>
                <a:path w="1480820" h="703579">
                  <a:moveTo>
                    <a:pt x="1445259" y="16510"/>
                  </a:moveTo>
                  <a:lnTo>
                    <a:pt x="1436370" y="20319"/>
                  </a:lnTo>
                </a:path>
                <a:path w="1480820" h="703579">
                  <a:moveTo>
                    <a:pt x="1428750" y="25400"/>
                  </a:moveTo>
                  <a:lnTo>
                    <a:pt x="1419859" y="29210"/>
                  </a:lnTo>
                </a:path>
                <a:path w="1480820" h="703579">
                  <a:moveTo>
                    <a:pt x="1410970" y="33019"/>
                  </a:moveTo>
                  <a:lnTo>
                    <a:pt x="1402079" y="36830"/>
                  </a:lnTo>
                </a:path>
                <a:path w="1480820" h="703579">
                  <a:moveTo>
                    <a:pt x="1393190" y="41910"/>
                  </a:moveTo>
                  <a:lnTo>
                    <a:pt x="1384300" y="45719"/>
                  </a:lnTo>
                </a:path>
                <a:path w="1480820" h="703579">
                  <a:moveTo>
                    <a:pt x="1375409" y="49530"/>
                  </a:moveTo>
                  <a:lnTo>
                    <a:pt x="1366520" y="53339"/>
                  </a:lnTo>
                </a:path>
                <a:path w="1480820" h="703579">
                  <a:moveTo>
                    <a:pt x="1357629" y="58419"/>
                  </a:moveTo>
                  <a:lnTo>
                    <a:pt x="1350009" y="62230"/>
                  </a:lnTo>
                </a:path>
                <a:path w="1480820" h="703579">
                  <a:moveTo>
                    <a:pt x="1341120" y="66039"/>
                  </a:moveTo>
                  <a:lnTo>
                    <a:pt x="1332229" y="71119"/>
                  </a:lnTo>
                </a:path>
                <a:path w="1480820" h="703579">
                  <a:moveTo>
                    <a:pt x="1323340" y="74930"/>
                  </a:moveTo>
                  <a:lnTo>
                    <a:pt x="1314450" y="78739"/>
                  </a:lnTo>
                </a:path>
                <a:path w="1480820" h="703579">
                  <a:moveTo>
                    <a:pt x="1305559" y="82550"/>
                  </a:moveTo>
                  <a:lnTo>
                    <a:pt x="1296670" y="87630"/>
                  </a:lnTo>
                </a:path>
                <a:path w="1480820" h="703579">
                  <a:moveTo>
                    <a:pt x="1287779" y="91439"/>
                  </a:moveTo>
                  <a:lnTo>
                    <a:pt x="1278890" y="95250"/>
                  </a:lnTo>
                </a:path>
                <a:path w="1480820" h="703579">
                  <a:moveTo>
                    <a:pt x="1270000" y="100330"/>
                  </a:moveTo>
                  <a:lnTo>
                    <a:pt x="1261109" y="104139"/>
                  </a:lnTo>
                </a:path>
                <a:path w="1480820" h="703579">
                  <a:moveTo>
                    <a:pt x="1253490" y="107950"/>
                  </a:moveTo>
                  <a:lnTo>
                    <a:pt x="1244600" y="111760"/>
                  </a:lnTo>
                </a:path>
                <a:path w="1480820" h="703579">
                  <a:moveTo>
                    <a:pt x="1235709" y="116839"/>
                  </a:moveTo>
                  <a:lnTo>
                    <a:pt x="1226820" y="120650"/>
                  </a:lnTo>
                </a:path>
                <a:path w="1480820" h="703579">
                  <a:moveTo>
                    <a:pt x="1217929" y="124460"/>
                  </a:moveTo>
                  <a:lnTo>
                    <a:pt x="1209040" y="129539"/>
                  </a:lnTo>
                </a:path>
                <a:path w="1480820" h="703579">
                  <a:moveTo>
                    <a:pt x="1200150" y="133350"/>
                  </a:moveTo>
                  <a:lnTo>
                    <a:pt x="1191259" y="137160"/>
                  </a:lnTo>
                </a:path>
                <a:path w="1480820" h="703579">
                  <a:moveTo>
                    <a:pt x="1182370" y="140969"/>
                  </a:moveTo>
                  <a:lnTo>
                    <a:pt x="1173479" y="146050"/>
                  </a:lnTo>
                </a:path>
                <a:path w="1480820" h="703579">
                  <a:moveTo>
                    <a:pt x="1165859" y="149860"/>
                  </a:moveTo>
                  <a:lnTo>
                    <a:pt x="1156970" y="153669"/>
                  </a:lnTo>
                </a:path>
                <a:path w="1480820" h="703579">
                  <a:moveTo>
                    <a:pt x="1148079" y="158750"/>
                  </a:moveTo>
                  <a:lnTo>
                    <a:pt x="1139190" y="162560"/>
                  </a:lnTo>
                </a:path>
                <a:path w="1480820" h="703579">
                  <a:moveTo>
                    <a:pt x="1130300" y="166369"/>
                  </a:moveTo>
                  <a:lnTo>
                    <a:pt x="1121409" y="170180"/>
                  </a:lnTo>
                </a:path>
                <a:path w="1480820" h="703579">
                  <a:moveTo>
                    <a:pt x="1112520" y="175260"/>
                  </a:moveTo>
                  <a:lnTo>
                    <a:pt x="1103629" y="179069"/>
                  </a:lnTo>
                </a:path>
                <a:path w="1480820" h="703579">
                  <a:moveTo>
                    <a:pt x="1094740" y="182880"/>
                  </a:moveTo>
                  <a:lnTo>
                    <a:pt x="1087120" y="187960"/>
                  </a:lnTo>
                </a:path>
                <a:path w="1480820" h="703579">
                  <a:moveTo>
                    <a:pt x="1078229" y="191769"/>
                  </a:moveTo>
                  <a:lnTo>
                    <a:pt x="1069340" y="195580"/>
                  </a:lnTo>
                </a:path>
                <a:path w="1480820" h="703579">
                  <a:moveTo>
                    <a:pt x="1060450" y="199389"/>
                  </a:moveTo>
                  <a:lnTo>
                    <a:pt x="1051559" y="204469"/>
                  </a:lnTo>
                </a:path>
                <a:path w="1480820" h="703579">
                  <a:moveTo>
                    <a:pt x="1042670" y="208280"/>
                  </a:moveTo>
                  <a:lnTo>
                    <a:pt x="1033779" y="212089"/>
                  </a:lnTo>
                </a:path>
                <a:path w="1480820" h="703579">
                  <a:moveTo>
                    <a:pt x="1024890" y="215900"/>
                  </a:moveTo>
                  <a:lnTo>
                    <a:pt x="1016000" y="220980"/>
                  </a:lnTo>
                </a:path>
                <a:path w="1480820" h="703579">
                  <a:moveTo>
                    <a:pt x="1008379" y="224789"/>
                  </a:moveTo>
                  <a:lnTo>
                    <a:pt x="998220" y="228600"/>
                  </a:lnTo>
                </a:path>
                <a:path w="1480820" h="703579">
                  <a:moveTo>
                    <a:pt x="990600" y="233680"/>
                  </a:moveTo>
                  <a:lnTo>
                    <a:pt x="981709" y="237489"/>
                  </a:lnTo>
                </a:path>
                <a:path w="1480820" h="703579">
                  <a:moveTo>
                    <a:pt x="972820" y="241300"/>
                  </a:moveTo>
                  <a:lnTo>
                    <a:pt x="963929" y="245110"/>
                  </a:lnTo>
                </a:path>
                <a:path w="1480820" h="703579">
                  <a:moveTo>
                    <a:pt x="955040" y="250189"/>
                  </a:moveTo>
                  <a:lnTo>
                    <a:pt x="946150" y="254000"/>
                  </a:lnTo>
                </a:path>
                <a:path w="1480820" h="703579">
                  <a:moveTo>
                    <a:pt x="937259" y="257810"/>
                  </a:moveTo>
                  <a:lnTo>
                    <a:pt x="928370" y="262889"/>
                  </a:lnTo>
                </a:path>
                <a:path w="1480820" h="703579">
                  <a:moveTo>
                    <a:pt x="919479" y="266700"/>
                  </a:moveTo>
                  <a:lnTo>
                    <a:pt x="911859" y="270510"/>
                  </a:lnTo>
                </a:path>
                <a:path w="1480820" h="703579">
                  <a:moveTo>
                    <a:pt x="901700" y="274319"/>
                  </a:moveTo>
                  <a:lnTo>
                    <a:pt x="894079" y="279400"/>
                  </a:lnTo>
                </a:path>
                <a:path w="1480820" h="703579">
                  <a:moveTo>
                    <a:pt x="885190" y="283210"/>
                  </a:moveTo>
                  <a:lnTo>
                    <a:pt x="876300" y="287019"/>
                  </a:lnTo>
                </a:path>
                <a:path w="1480820" h="703579">
                  <a:moveTo>
                    <a:pt x="867409" y="292100"/>
                  </a:moveTo>
                  <a:lnTo>
                    <a:pt x="858520" y="295910"/>
                  </a:lnTo>
                </a:path>
                <a:path w="1480820" h="703579">
                  <a:moveTo>
                    <a:pt x="849629" y="299719"/>
                  </a:moveTo>
                  <a:lnTo>
                    <a:pt x="840740" y="303530"/>
                  </a:lnTo>
                </a:path>
                <a:path w="1480820" h="703579">
                  <a:moveTo>
                    <a:pt x="831850" y="308610"/>
                  </a:moveTo>
                  <a:lnTo>
                    <a:pt x="822959" y="312419"/>
                  </a:lnTo>
                </a:path>
                <a:path w="1480820" h="703579">
                  <a:moveTo>
                    <a:pt x="815340" y="316230"/>
                  </a:moveTo>
                  <a:lnTo>
                    <a:pt x="806450" y="321310"/>
                  </a:lnTo>
                </a:path>
                <a:path w="1480820" h="703579">
                  <a:moveTo>
                    <a:pt x="797559" y="325119"/>
                  </a:moveTo>
                  <a:lnTo>
                    <a:pt x="788670" y="328930"/>
                  </a:lnTo>
                </a:path>
                <a:path w="1480820" h="703579">
                  <a:moveTo>
                    <a:pt x="779779" y="332739"/>
                  </a:moveTo>
                  <a:lnTo>
                    <a:pt x="770890" y="337819"/>
                  </a:lnTo>
                </a:path>
                <a:path w="1480820" h="703579">
                  <a:moveTo>
                    <a:pt x="762000" y="341630"/>
                  </a:moveTo>
                  <a:lnTo>
                    <a:pt x="753109" y="345439"/>
                  </a:lnTo>
                </a:path>
                <a:path w="1480820" h="703579">
                  <a:moveTo>
                    <a:pt x="744220" y="349250"/>
                  </a:moveTo>
                  <a:lnTo>
                    <a:pt x="735329" y="354330"/>
                  </a:lnTo>
                </a:path>
                <a:path w="1480820" h="703579">
                  <a:moveTo>
                    <a:pt x="727709" y="358139"/>
                  </a:moveTo>
                  <a:lnTo>
                    <a:pt x="718820" y="361950"/>
                  </a:lnTo>
                </a:path>
                <a:path w="1480820" h="703579">
                  <a:moveTo>
                    <a:pt x="709929" y="367030"/>
                  </a:moveTo>
                  <a:lnTo>
                    <a:pt x="701040" y="370839"/>
                  </a:lnTo>
                </a:path>
                <a:path w="1480820" h="703579">
                  <a:moveTo>
                    <a:pt x="692150" y="374650"/>
                  </a:moveTo>
                  <a:lnTo>
                    <a:pt x="683259" y="378460"/>
                  </a:lnTo>
                </a:path>
                <a:path w="1480820" h="703579">
                  <a:moveTo>
                    <a:pt x="674370" y="383539"/>
                  </a:moveTo>
                  <a:lnTo>
                    <a:pt x="665479" y="387350"/>
                  </a:lnTo>
                </a:path>
                <a:path w="1480820" h="703579">
                  <a:moveTo>
                    <a:pt x="656590" y="391160"/>
                  </a:moveTo>
                  <a:lnTo>
                    <a:pt x="648970" y="394969"/>
                  </a:lnTo>
                </a:path>
                <a:path w="1480820" h="703579">
                  <a:moveTo>
                    <a:pt x="640079" y="400050"/>
                  </a:moveTo>
                  <a:lnTo>
                    <a:pt x="631190" y="403859"/>
                  </a:lnTo>
                </a:path>
                <a:path w="1480820" h="703579">
                  <a:moveTo>
                    <a:pt x="622300" y="407669"/>
                  </a:moveTo>
                  <a:lnTo>
                    <a:pt x="613409" y="412750"/>
                  </a:lnTo>
                </a:path>
                <a:path w="1480820" h="703579">
                  <a:moveTo>
                    <a:pt x="604520" y="416559"/>
                  </a:moveTo>
                  <a:lnTo>
                    <a:pt x="595629" y="420369"/>
                  </a:lnTo>
                </a:path>
                <a:path w="1480820" h="703579">
                  <a:moveTo>
                    <a:pt x="586740" y="424180"/>
                  </a:moveTo>
                  <a:lnTo>
                    <a:pt x="577850" y="429259"/>
                  </a:lnTo>
                </a:path>
                <a:path w="1480820" h="703579">
                  <a:moveTo>
                    <a:pt x="568959" y="433069"/>
                  </a:moveTo>
                  <a:lnTo>
                    <a:pt x="560070" y="436880"/>
                  </a:lnTo>
                </a:path>
                <a:path w="1480820" h="703579">
                  <a:moveTo>
                    <a:pt x="552450" y="440690"/>
                  </a:moveTo>
                  <a:lnTo>
                    <a:pt x="543559" y="445769"/>
                  </a:lnTo>
                </a:path>
                <a:path w="1480820" h="703579">
                  <a:moveTo>
                    <a:pt x="534670" y="449580"/>
                  </a:moveTo>
                  <a:lnTo>
                    <a:pt x="525779" y="453390"/>
                  </a:lnTo>
                </a:path>
                <a:path w="1480820" h="703579">
                  <a:moveTo>
                    <a:pt x="516890" y="458469"/>
                  </a:moveTo>
                  <a:lnTo>
                    <a:pt x="508000" y="462280"/>
                  </a:lnTo>
                </a:path>
                <a:path w="1480820" h="703579">
                  <a:moveTo>
                    <a:pt x="499109" y="466090"/>
                  </a:moveTo>
                  <a:lnTo>
                    <a:pt x="490220" y="469900"/>
                  </a:lnTo>
                </a:path>
                <a:path w="1480820" h="703579">
                  <a:moveTo>
                    <a:pt x="481329" y="474980"/>
                  </a:moveTo>
                  <a:lnTo>
                    <a:pt x="473710" y="478790"/>
                  </a:lnTo>
                </a:path>
                <a:path w="1480820" h="703579">
                  <a:moveTo>
                    <a:pt x="463550" y="482600"/>
                  </a:moveTo>
                  <a:lnTo>
                    <a:pt x="455929" y="486409"/>
                  </a:lnTo>
                </a:path>
                <a:path w="1480820" h="703579">
                  <a:moveTo>
                    <a:pt x="447039" y="491490"/>
                  </a:moveTo>
                  <a:lnTo>
                    <a:pt x="438150" y="495300"/>
                  </a:lnTo>
                </a:path>
                <a:path w="1480820" h="703579">
                  <a:moveTo>
                    <a:pt x="429260" y="499109"/>
                  </a:moveTo>
                  <a:lnTo>
                    <a:pt x="420370" y="504190"/>
                  </a:lnTo>
                </a:path>
                <a:path w="1480820" h="703579">
                  <a:moveTo>
                    <a:pt x="411479" y="508000"/>
                  </a:moveTo>
                  <a:lnTo>
                    <a:pt x="402589" y="511809"/>
                  </a:lnTo>
                </a:path>
                <a:path w="1480820" h="703579">
                  <a:moveTo>
                    <a:pt x="393700" y="515619"/>
                  </a:moveTo>
                  <a:lnTo>
                    <a:pt x="384810" y="520700"/>
                  </a:lnTo>
                </a:path>
                <a:path w="1480820" h="703579">
                  <a:moveTo>
                    <a:pt x="377189" y="524510"/>
                  </a:moveTo>
                  <a:lnTo>
                    <a:pt x="368300" y="528319"/>
                  </a:lnTo>
                </a:path>
                <a:path w="1480820" h="703579">
                  <a:moveTo>
                    <a:pt x="359410" y="533400"/>
                  </a:moveTo>
                  <a:lnTo>
                    <a:pt x="350520" y="537210"/>
                  </a:lnTo>
                </a:path>
                <a:path w="1480820" h="703579">
                  <a:moveTo>
                    <a:pt x="341629" y="541019"/>
                  </a:moveTo>
                  <a:lnTo>
                    <a:pt x="332739" y="544830"/>
                  </a:lnTo>
                </a:path>
                <a:path w="1480820" h="703579">
                  <a:moveTo>
                    <a:pt x="323850" y="549910"/>
                  </a:moveTo>
                  <a:lnTo>
                    <a:pt x="314960" y="553719"/>
                  </a:lnTo>
                </a:path>
                <a:path w="1480820" h="703579">
                  <a:moveTo>
                    <a:pt x="306070" y="557530"/>
                  </a:moveTo>
                  <a:lnTo>
                    <a:pt x="298450" y="562610"/>
                  </a:lnTo>
                </a:path>
                <a:path w="1480820" h="703579">
                  <a:moveTo>
                    <a:pt x="289560" y="566419"/>
                  </a:moveTo>
                  <a:lnTo>
                    <a:pt x="280670" y="570230"/>
                  </a:lnTo>
                </a:path>
                <a:path w="1480820" h="703579">
                  <a:moveTo>
                    <a:pt x="271779" y="574040"/>
                  </a:moveTo>
                  <a:lnTo>
                    <a:pt x="262889" y="579119"/>
                  </a:lnTo>
                </a:path>
                <a:path w="1480820" h="703579">
                  <a:moveTo>
                    <a:pt x="254000" y="582930"/>
                  </a:moveTo>
                  <a:lnTo>
                    <a:pt x="245110" y="586740"/>
                  </a:lnTo>
                </a:path>
                <a:path w="1480820" h="703579">
                  <a:moveTo>
                    <a:pt x="236220" y="591819"/>
                  </a:moveTo>
                  <a:lnTo>
                    <a:pt x="227329" y="595630"/>
                  </a:lnTo>
                </a:path>
                <a:path w="1480820" h="703579">
                  <a:moveTo>
                    <a:pt x="218439" y="599440"/>
                  </a:moveTo>
                  <a:lnTo>
                    <a:pt x="209550" y="603250"/>
                  </a:lnTo>
                </a:path>
                <a:path w="1480820" h="703579">
                  <a:moveTo>
                    <a:pt x="201929" y="608330"/>
                  </a:moveTo>
                  <a:lnTo>
                    <a:pt x="193039" y="612140"/>
                  </a:lnTo>
                </a:path>
                <a:path w="1480820" h="703579">
                  <a:moveTo>
                    <a:pt x="184150" y="615950"/>
                  </a:moveTo>
                  <a:lnTo>
                    <a:pt x="175260" y="619760"/>
                  </a:lnTo>
                </a:path>
                <a:path w="1480820" h="703579">
                  <a:moveTo>
                    <a:pt x="166370" y="624840"/>
                  </a:moveTo>
                  <a:lnTo>
                    <a:pt x="157479" y="628650"/>
                  </a:lnTo>
                </a:path>
                <a:path w="1480820" h="703579">
                  <a:moveTo>
                    <a:pt x="148589" y="632460"/>
                  </a:moveTo>
                  <a:lnTo>
                    <a:pt x="139700" y="637540"/>
                  </a:lnTo>
                </a:path>
                <a:path w="1480820" h="703579">
                  <a:moveTo>
                    <a:pt x="130810" y="641350"/>
                  </a:moveTo>
                  <a:lnTo>
                    <a:pt x="121920" y="645160"/>
                  </a:lnTo>
                </a:path>
                <a:path w="1480820" h="703579">
                  <a:moveTo>
                    <a:pt x="114300" y="648969"/>
                  </a:moveTo>
                  <a:lnTo>
                    <a:pt x="105410" y="654050"/>
                  </a:lnTo>
                </a:path>
                <a:path w="1480820" h="703579">
                  <a:moveTo>
                    <a:pt x="96520" y="657860"/>
                  </a:moveTo>
                  <a:lnTo>
                    <a:pt x="87629" y="661669"/>
                  </a:lnTo>
                </a:path>
                <a:path w="1480820" h="703579">
                  <a:moveTo>
                    <a:pt x="78739" y="666750"/>
                  </a:moveTo>
                  <a:lnTo>
                    <a:pt x="69850" y="670560"/>
                  </a:lnTo>
                </a:path>
                <a:path w="1480820" h="703579">
                  <a:moveTo>
                    <a:pt x="60960" y="674369"/>
                  </a:moveTo>
                  <a:lnTo>
                    <a:pt x="52070" y="678180"/>
                  </a:lnTo>
                </a:path>
                <a:path w="1480820" h="703579">
                  <a:moveTo>
                    <a:pt x="43179" y="683260"/>
                  </a:moveTo>
                  <a:lnTo>
                    <a:pt x="35560" y="687069"/>
                  </a:lnTo>
                </a:path>
                <a:path w="1480820" h="703579">
                  <a:moveTo>
                    <a:pt x="26670" y="690880"/>
                  </a:moveTo>
                  <a:lnTo>
                    <a:pt x="17779" y="695960"/>
                  </a:lnTo>
                </a:path>
                <a:path w="1480820" h="703579">
                  <a:moveTo>
                    <a:pt x="8889" y="699769"/>
                  </a:moveTo>
                  <a:lnTo>
                    <a:pt x="0" y="703580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39790" y="5506720"/>
              <a:ext cx="85090" cy="68580"/>
            </a:xfrm>
            <a:custGeom>
              <a:avLst/>
              <a:gdLst/>
              <a:ahLst/>
              <a:cxnLst/>
              <a:rect l="l" t="t" r="r" b="b"/>
              <a:pathLst>
                <a:path w="85089" h="68579">
                  <a:moveTo>
                    <a:pt x="52070" y="0"/>
                  </a:moveTo>
                  <a:lnTo>
                    <a:pt x="0" y="67309"/>
                  </a:lnTo>
                  <a:lnTo>
                    <a:pt x="85089" y="68579"/>
                  </a:lnTo>
                  <a:lnTo>
                    <a:pt x="5207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0050" y="4147820"/>
            <a:ext cx="1593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i="1" dirty="0">
                <a:latin typeface="Times New Roman"/>
                <a:cs typeface="Times New Roman"/>
              </a:rPr>
              <a:t>b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20530" y="6675720"/>
            <a:ext cx="1473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pPr marL="38100">
                <a:lnSpc>
                  <a:spcPct val="100000"/>
                </a:lnSpc>
                <a:spcBef>
                  <a:spcPts val="5"/>
                </a:spcBef>
              </a:pPr>
              <a:t>9</a:t>
            </a:fld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6700" y="3864609"/>
            <a:ext cx="860298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150" i="1" spc="7" baseline="34391" dirty="0">
                <a:latin typeface="Times New Roman"/>
                <a:cs typeface="Times New Roman"/>
              </a:rPr>
              <a:t>qf</a:t>
            </a:r>
            <a:r>
              <a:rPr sz="3150" i="1" spc="-37" baseline="34391" dirty="0">
                <a:latin typeface="Times New Roman"/>
                <a:cs typeface="Times New Roman"/>
              </a:rPr>
              <a:t> </a:t>
            </a:r>
            <a:r>
              <a:rPr sz="3150" spc="30" baseline="34391" dirty="0">
                <a:latin typeface="Times New Roman"/>
                <a:cs typeface="Times New Roman"/>
              </a:rPr>
              <a:t>(</a:t>
            </a:r>
            <a:r>
              <a:rPr sz="3150" i="1" spc="30" baseline="34391" dirty="0">
                <a:latin typeface="Times New Roman"/>
                <a:cs typeface="Times New Roman"/>
              </a:rPr>
              <a:t>q</a:t>
            </a:r>
            <a:r>
              <a:rPr sz="1800" i="1" spc="30" baseline="37037" dirty="0">
                <a:latin typeface="Times New Roman"/>
                <a:cs typeface="Times New Roman"/>
              </a:rPr>
              <a:t>accept</a:t>
            </a:r>
            <a:r>
              <a:rPr sz="1800" i="1" spc="-82" baseline="37037" dirty="0">
                <a:latin typeface="Times New Roman"/>
                <a:cs typeface="Times New Roman"/>
              </a:rPr>
              <a:t> </a:t>
            </a:r>
            <a:r>
              <a:rPr sz="3150" baseline="34391" dirty="0">
                <a:latin typeface="Times New Roman"/>
                <a:cs typeface="Times New Roman"/>
              </a:rPr>
              <a:t>,</a:t>
            </a:r>
            <a:r>
              <a:rPr sz="3150" spc="-397" baseline="34391" dirty="0">
                <a:latin typeface="Times New Roman"/>
                <a:cs typeface="Times New Roman"/>
              </a:rPr>
              <a:t> </a:t>
            </a:r>
            <a:r>
              <a:rPr sz="3150" i="1" spc="7" baseline="34391" dirty="0">
                <a:latin typeface="Times New Roman"/>
                <a:cs typeface="Times New Roman"/>
              </a:rPr>
              <a:t>q</a:t>
            </a:r>
            <a:r>
              <a:rPr sz="1800" i="1" spc="7" baseline="37037" dirty="0">
                <a:latin typeface="Times New Roman"/>
                <a:cs typeface="Times New Roman"/>
              </a:rPr>
              <a:t>reject</a:t>
            </a:r>
            <a:r>
              <a:rPr sz="1800" i="1" spc="405" baseline="37037" dirty="0">
                <a:latin typeface="Times New Roman"/>
                <a:cs typeface="Times New Roman"/>
              </a:rPr>
              <a:t> </a:t>
            </a:r>
            <a:r>
              <a:rPr sz="3150" spc="7" baseline="34391" dirty="0">
                <a:latin typeface="Segoe UI Symbol"/>
                <a:cs typeface="Segoe UI Symbol"/>
              </a:rPr>
              <a:t>∈</a:t>
            </a:r>
            <a:r>
              <a:rPr sz="3150" spc="-547" baseline="34391" dirty="0">
                <a:latin typeface="Segoe UI Symbol"/>
                <a:cs typeface="Segoe UI Symbol"/>
              </a:rPr>
              <a:t> </a:t>
            </a:r>
            <a:r>
              <a:rPr sz="3150" i="1" spc="44" baseline="34391" dirty="0">
                <a:latin typeface="Times New Roman"/>
                <a:cs typeface="Times New Roman"/>
              </a:rPr>
              <a:t>Q</a:t>
            </a:r>
            <a:r>
              <a:rPr sz="3150" spc="44" baseline="34391" dirty="0">
                <a:latin typeface="Times New Roman"/>
                <a:cs typeface="Times New Roman"/>
              </a:rPr>
              <a:t>)</a:t>
            </a:r>
            <a:r>
              <a:rPr sz="3150" spc="367" baseline="34391" dirty="0"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state,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reject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state,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where</a:t>
            </a:r>
            <a:r>
              <a:rPr sz="2000" spc="1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3150" i="1" spc="22" baseline="15873" dirty="0">
                <a:latin typeface="Times New Roman"/>
                <a:cs typeface="Times New Roman"/>
              </a:rPr>
              <a:t>q</a:t>
            </a:r>
            <a:r>
              <a:rPr sz="1800" i="1" spc="22" baseline="2314" dirty="0">
                <a:latin typeface="Times New Roman"/>
                <a:cs typeface="Times New Roman"/>
              </a:rPr>
              <a:t>accept</a:t>
            </a:r>
            <a:r>
              <a:rPr sz="1800" i="1" spc="195" baseline="2314" dirty="0">
                <a:latin typeface="Times New Roman"/>
                <a:cs typeface="Times New Roman"/>
              </a:rPr>
              <a:t> </a:t>
            </a:r>
            <a:r>
              <a:rPr sz="3150" spc="-75" baseline="15873" dirty="0">
                <a:latin typeface="Segoe UI Symbol"/>
                <a:cs typeface="Segoe UI Symbol"/>
              </a:rPr>
              <a:t></a:t>
            </a:r>
            <a:r>
              <a:rPr sz="3150" i="1" spc="-75" baseline="15873" dirty="0">
                <a:latin typeface="Times New Roman"/>
                <a:cs typeface="Times New Roman"/>
              </a:rPr>
              <a:t>q</a:t>
            </a:r>
            <a:r>
              <a:rPr sz="1800" i="1" spc="-75" baseline="2314" dirty="0">
                <a:latin typeface="Times New Roman"/>
                <a:cs typeface="Times New Roman"/>
              </a:rPr>
              <a:t>reject</a:t>
            </a:r>
            <a:r>
              <a:rPr sz="1800" i="1" spc="-89" baseline="2314" dirty="0">
                <a:latin typeface="Times New Roman"/>
                <a:cs typeface="Times New Roman"/>
              </a:rPr>
              <a:t> </a:t>
            </a:r>
            <a:r>
              <a:rPr sz="3150" baseline="15873" dirty="0">
                <a:latin typeface="Times New Roman"/>
                <a:cs typeface="Times New Roman"/>
              </a:rPr>
              <a:t>.</a:t>
            </a:r>
            <a:endParaRPr sz="3150" baseline="15873">
              <a:latin typeface="Times New Roman"/>
              <a:cs typeface="Times New Roman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04800" y="2667000"/>
            <a:ext cx="2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ea typeface="細明體" pitchFamily="49" charset="-120"/>
              </a:rPr>
              <a:t>Γ</a:t>
            </a:r>
            <a:endParaRPr lang="en-US" b="1" dirty="0"/>
          </a:p>
        </p:txBody>
      </p:sp>
      <p:sp>
        <p:nvSpPr>
          <p:cNvPr id="36" name="Rectangle 35"/>
          <p:cNvSpPr/>
          <p:nvPr/>
        </p:nvSpPr>
        <p:spPr>
          <a:xfrm>
            <a:off x="304800" y="236220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ea typeface="細明體" pitchFamily="49" charset="-120"/>
              </a:rPr>
              <a:t>Σ</a:t>
            </a:r>
            <a:endParaRPr lang="en-US" b="1" dirty="0"/>
          </a:p>
        </p:txBody>
      </p:sp>
      <p:sp>
        <p:nvSpPr>
          <p:cNvPr id="37" name="Rectangle 36"/>
          <p:cNvSpPr/>
          <p:nvPr/>
        </p:nvSpPr>
        <p:spPr>
          <a:xfrm>
            <a:off x="304800" y="1905000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spc="25" dirty="0" smtClean="0">
                <a:latin typeface="Times New Roman"/>
                <a:cs typeface="Times New Roman"/>
              </a:rPr>
              <a:t>Q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10" y="1205229"/>
            <a:ext cx="9164320" cy="468630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308610" indent="-270510">
              <a:lnSpc>
                <a:spcPct val="100000"/>
              </a:lnSpc>
              <a:spcBef>
                <a:spcPts val="940"/>
              </a:spcBef>
              <a:buClr>
                <a:srgbClr val="0000CC"/>
              </a:buClr>
              <a:buFont typeface="Segoe UI Symbol"/>
              <a:buChar char="❑"/>
              <a:tabLst>
                <a:tab pos="308610" algn="l"/>
              </a:tabLst>
            </a:pP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The</a:t>
            </a:r>
            <a:r>
              <a:rPr sz="19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control</a:t>
            </a:r>
            <a:r>
              <a:rPr sz="19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operates</a:t>
            </a:r>
            <a:r>
              <a:rPr sz="19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as a state</a:t>
            </a:r>
            <a:r>
              <a:rPr sz="19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machine</a:t>
            </a:r>
            <a:endParaRPr sz="1900">
              <a:latin typeface="Times New Roman"/>
              <a:cs typeface="Times New Roman"/>
            </a:endParaRPr>
          </a:p>
          <a:p>
            <a:pPr marL="220979" indent="-182880">
              <a:lnSpc>
                <a:spcPct val="100000"/>
              </a:lnSpc>
              <a:spcBef>
                <a:spcPts val="840"/>
              </a:spcBef>
              <a:buChar char="–"/>
              <a:tabLst>
                <a:tab pos="220979" algn="l"/>
              </a:tabLst>
            </a:pP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Starts</a:t>
            </a:r>
            <a:r>
              <a:rPr sz="19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in an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initial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endParaRPr sz="1900">
              <a:latin typeface="Times New Roman"/>
              <a:cs typeface="Times New Roman"/>
            </a:endParaRPr>
          </a:p>
          <a:p>
            <a:pPr marL="220979" indent="-182880">
              <a:lnSpc>
                <a:spcPct val="100000"/>
              </a:lnSpc>
              <a:spcBef>
                <a:spcPts val="830"/>
              </a:spcBef>
              <a:buChar char="–"/>
              <a:tabLst>
                <a:tab pos="220979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Proceeds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series of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transitions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triggered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symbols on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(one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at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time)</a:t>
            </a:r>
            <a:endParaRPr sz="1900">
              <a:latin typeface="Times New Roman"/>
              <a:cs typeface="Times New Roman"/>
            </a:endParaRPr>
          </a:p>
          <a:p>
            <a:pPr marL="220979" marR="30480" indent="-220979">
              <a:lnSpc>
                <a:spcPts val="2050"/>
              </a:lnSpc>
              <a:spcBef>
                <a:spcPts val="1100"/>
              </a:spcBef>
              <a:buChar char="–"/>
              <a:tabLst>
                <a:tab pos="220979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machine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continues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until it enters an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accept or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reject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at which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point it immediately </a:t>
            </a:r>
            <a:r>
              <a:rPr sz="1900" spc="-459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halts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outputs “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accept”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or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“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reject”</a:t>
            </a:r>
            <a:endParaRPr sz="1900">
              <a:latin typeface="Times New Roman"/>
              <a:cs typeface="Times New Roman"/>
            </a:endParaRPr>
          </a:p>
          <a:p>
            <a:pPr marL="220979" indent="-182880">
              <a:lnSpc>
                <a:spcPct val="100000"/>
              </a:lnSpc>
              <a:spcBef>
                <a:spcPts val="810"/>
              </a:spcBef>
              <a:buChar char="–"/>
              <a:tabLst>
                <a:tab pos="220979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Note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this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very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different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from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45" dirty="0">
                <a:solidFill>
                  <a:srgbClr val="070707"/>
                </a:solidFill>
                <a:latin typeface="Times New Roman"/>
                <a:cs typeface="Times New Roman"/>
              </a:rPr>
              <a:t>FAs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PDAs.</a:t>
            </a:r>
            <a:endParaRPr sz="1900">
              <a:latin typeface="Times New Roman"/>
              <a:cs typeface="Times New Roman"/>
            </a:endParaRPr>
          </a:p>
          <a:p>
            <a:pPr marL="308610" indent="-270510">
              <a:lnSpc>
                <a:spcPct val="100000"/>
              </a:lnSpc>
              <a:spcBef>
                <a:spcPts val="840"/>
              </a:spcBef>
              <a:buFont typeface="Segoe UI Symbol"/>
              <a:buChar char="❑"/>
              <a:tabLst>
                <a:tab pos="308610" algn="l"/>
              </a:tabLst>
            </a:pP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The</a:t>
            </a:r>
            <a:r>
              <a:rPr sz="19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machine</a:t>
            </a:r>
            <a:r>
              <a:rPr sz="19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can</a:t>
            </a:r>
            <a:r>
              <a:rPr sz="19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000CC"/>
                </a:solidFill>
                <a:latin typeface="Times New Roman"/>
                <a:cs typeface="Times New Roman"/>
              </a:rPr>
              <a:t>loop</a:t>
            </a:r>
            <a:r>
              <a:rPr sz="19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forever</a:t>
            </a:r>
            <a:endParaRPr sz="1900">
              <a:latin typeface="Times New Roman"/>
              <a:cs typeface="Times New Roman"/>
            </a:endParaRPr>
          </a:p>
          <a:p>
            <a:pPr marL="308610" marR="4102735" indent="-270510">
              <a:lnSpc>
                <a:spcPts val="2050"/>
              </a:lnSpc>
              <a:spcBef>
                <a:spcPts val="1100"/>
              </a:spcBef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–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In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this case we say that the TM does not halt for a </a:t>
            </a:r>
            <a:r>
              <a:rPr sz="1900" spc="-459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given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input.</a:t>
            </a:r>
            <a:endParaRPr sz="1900">
              <a:latin typeface="Times New Roman"/>
              <a:cs typeface="Times New Roman"/>
            </a:endParaRPr>
          </a:p>
          <a:p>
            <a:pPr marL="308610" indent="-270510">
              <a:lnSpc>
                <a:spcPct val="100000"/>
              </a:lnSpc>
              <a:spcBef>
                <a:spcPts val="810"/>
              </a:spcBef>
              <a:buClr>
                <a:srgbClr val="0000CC"/>
              </a:buClr>
              <a:buFont typeface="Segoe UI Symbol"/>
              <a:buChar char="❑"/>
              <a:tabLst>
                <a:tab pos="308610" algn="l"/>
              </a:tabLst>
            </a:pP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Can</a:t>
            </a:r>
            <a:r>
              <a:rPr sz="1900" spc="10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a</a:t>
            </a:r>
            <a:r>
              <a:rPr sz="1900" spc="15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spc="-140" dirty="0">
                <a:solidFill>
                  <a:srgbClr val="CE0D2F"/>
                </a:solidFill>
                <a:latin typeface="Times New Roman"/>
                <a:cs typeface="Times New Roman"/>
              </a:rPr>
              <a:t>F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A</a:t>
            </a:r>
            <a:r>
              <a:rPr sz="1900" spc="-100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o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r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a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P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D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A</a:t>
            </a:r>
            <a:r>
              <a:rPr sz="1900" spc="-100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l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oo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p</a:t>
            </a:r>
            <a:r>
              <a:rPr sz="1900" spc="10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CE0D2F"/>
                </a:solidFill>
                <a:latin typeface="Times New Roman"/>
                <a:cs typeface="Times New Roman"/>
              </a:rPr>
              <a:t>f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or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e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v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e</a:t>
            </a: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r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?</a:t>
            </a:r>
            <a:endParaRPr sz="1900">
              <a:latin typeface="Times New Roman"/>
              <a:cs typeface="Times New Roman"/>
            </a:endParaRPr>
          </a:p>
          <a:p>
            <a:pPr marL="308610" marR="3953510" indent="-270510">
              <a:lnSpc>
                <a:spcPts val="2050"/>
              </a:lnSpc>
              <a:spcBef>
                <a:spcPts val="1530"/>
              </a:spcBef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–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NO! it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will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 terminate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when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string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is fully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processed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will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only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take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one “action”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for each </a:t>
            </a:r>
            <a:r>
              <a:rPr sz="1900" spc="-459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symbol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3379" y="4343400"/>
            <a:ext cx="4323080" cy="24066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320530" y="6675720"/>
            <a:ext cx="1473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pPr marL="38100">
                <a:lnSpc>
                  <a:spcPct val="100000"/>
                </a:lnSpc>
                <a:spcBef>
                  <a:spcPts val="5"/>
                </a:spcBef>
              </a:pPr>
              <a:t>10</a:t>
            </a:fld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209" y="1206753"/>
            <a:ext cx="8992235" cy="423291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22580" indent="-259079">
              <a:lnSpc>
                <a:spcPct val="100000"/>
              </a:lnSpc>
              <a:spcBef>
                <a:spcPts val="935"/>
              </a:spcBef>
              <a:buClr>
                <a:srgbClr val="0000CC"/>
              </a:buClr>
              <a:buFont typeface="Segoe UI Symbol"/>
              <a:buChar char="▪"/>
              <a:tabLst>
                <a:tab pos="321945" algn="l"/>
                <a:tab pos="322580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tape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is divided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into</a:t>
            </a:r>
            <a:r>
              <a:rPr sz="1900" spc="5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070707"/>
                </a:solidFill>
                <a:latin typeface="Times New Roman"/>
                <a:cs typeface="Times New Roman"/>
              </a:rPr>
              <a:t>cells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each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cell holds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one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symbol from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19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alphabet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.</a:t>
            </a:r>
            <a:endParaRPr sz="1900">
              <a:latin typeface="Times New Roman"/>
              <a:cs typeface="Times New Roman"/>
            </a:endParaRPr>
          </a:p>
          <a:p>
            <a:pPr marL="322580" indent="-259079">
              <a:lnSpc>
                <a:spcPct val="100000"/>
              </a:lnSpc>
              <a:spcBef>
                <a:spcPts val="840"/>
              </a:spcBef>
              <a:buClr>
                <a:srgbClr val="0000CC"/>
              </a:buClr>
              <a:buFont typeface="Segoe UI Symbol"/>
              <a:buChar char="▪"/>
              <a:tabLst>
                <a:tab pos="321945" algn="l"/>
                <a:tab pos="322580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There is a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special</a:t>
            </a:r>
            <a:r>
              <a:rPr sz="19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070707"/>
                </a:solidFill>
                <a:latin typeface="Times New Roman"/>
                <a:cs typeface="Times New Roman"/>
              </a:rPr>
              <a:t>blank</a:t>
            </a:r>
            <a:r>
              <a:rPr sz="1900" i="1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symbol B.</a:t>
            </a:r>
            <a:r>
              <a:rPr sz="1900" spc="-1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At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any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instant, all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but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finitely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many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cells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hold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B.</a:t>
            </a:r>
            <a:endParaRPr sz="1900">
              <a:latin typeface="Times New Roman"/>
              <a:cs typeface="Times New Roman"/>
            </a:endParaRPr>
          </a:p>
          <a:p>
            <a:pPr marL="322580" marR="55880" indent="-259079">
              <a:lnSpc>
                <a:spcPts val="2060"/>
              </a:lnSpc>
              <a:spcBef>
                <a:spcPts val="1105"/>
              </a:spcBef>
              <a:buClr>
                <a:srgbClr val="0000CC"/>
              </a:buClr>
              <a:buFont typeface="Segoe UI Symbol"/>
              <a:buChar char="▪"/>
              <a:tabLst>
                <a:tab pos="321945" algn="l"/>
                <a:tab pos="322580" algn="l"/>
              </a:tabLst>
            </a:pPr>
            <a:r>
              <a:rPr sz="1900" i="1" spc="-40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19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070707"/>
                </a:solidFill>
                <a:latin typeface="Times New Roman"/>
                <a:cs typeface="Times New Roman"/>
              </a:rPr>
              <a:t>head</a:t>
            </a:r>
            <a:r>
              <a:rPr sz="1900" i="1" spc="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sees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only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one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cell at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any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instant.</a:t>
            </a:r>
            <a:r>
              <a:rPr sz="19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contents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this cell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19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current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 </a:t>
            </a:r>
            <a:r>
              <a:rPr sz="1900" spc="-459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determine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next move</a:t>
            </a:r>
            <a:r>
              <a:rPr sz="19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 the</a:t>
            </a:r>
            <a:r>
              <a:rPr sz="1900" spc="-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TM.</a:t>
            </a:r>
            <a:endParaRPr sz="1900">
              <a:latin typeface="Times New Roman"/>
              <a:cs typeface="Times New Roman"/>
            </a:endParaRPr>
          </a:p>
          <a:p>
            <a:pPr marL="322580" indent="-259079">
              <a:lnSpc>
                <a:spcPct val="100000"/>
              </a:lnSpc>
              <a:spcBef>
                <a:spcPts val="815"/>
              </a:spcBef>
              <a:buClr>
                <a:srgbClr val="0000CC"/>
              </a:buClr>
              <a:buFont typeface="Segoe UI Symbol"/>
              <a:buChar char="▪"/>
              <a:tabLst>
                <a:tab pos="321945" algn="l"/>
                <a:tab pos="322580" algn="l"/>
              </a:tabLst>
            </a:pPr>
            <a:r>
              <a:rPr sz="1900" b="1" dirty="0">
                <a:solidFill>
                  <a:srgbClr val="070707"/>
                </a:solidFill>
                <a:latin typeface="Times New Roman"/>
                <a:cs typeface="Times New Roman"/>
              </a:rPr>
              <a:t>Moves</a:t>
            </a:r>
            <a:r>
              <a:rPr sz="1900" b="1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endParaRPr sz="1900">
              <a:latin typeface="Times New Roman"/>
              <a:cs typeface="Times New Roman"/>
            </a:endParaRPr>
          </a:p>
          <a:p>
            <a:pPr marL="63500">
              <a:lnSpc>
                <a:spcPts val="2170"/>
              </a:lnSpc>
              <a:spcBef>
                <a:spcPts val="840"/>
              </a:spcBef>
            </a:pPr>
            <a:r>
              <a:rPr sz="1900" spc="5" dirty="0">
                <a:solidFill>
                  <a:srgbClr val="CE0D2F"/>
                </a:solidFill>
                <a:latin typeface="Times New Roman"/>
                <a:cs typeface="Times New Roman"/>
              </a:rPr>
              <a:t>A</a:t>
            </a:r>
            <a:r>
              <a:rPr sz="1900" spc="-120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CE0D2F"/>
                </a:solidFill>
                <a:latin typeface="Times New Roman"/>
                <a:cs typeface="Times New Roman"/>
              </a:rPr>
              <a:t>move 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consists</a:t>
            </a:r>
            <a:r>
              <a:rPr sz="1900" spc="-20" dirty="0">
                <a:solidFill>
                  <a:srgbClr val="CE0D2F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CE0D2F"/>
                </a:solidFill>
                <a:latin typeface="Times New Roman"/>
                <a:cs typeface="Times New Roman"/>
              </a:rPr>
              <a:t>of:</a:t>
            </a:r>
            <a:endParaRPr sz="1900">
              <a:latin typeface="Times New Roman"/>
              <a:cs typeface="Times New Roman"/>
            </a:endParaRPr>
          </a:p>
          <a:p>
            <a:pPr marL="504825" lvl="1" indent="-182880">
              <a:lnSpc>
                <a:spcPts val="2065"/>
              </a:lnSpc>
              <a:buChar char="–"/>
              <a:tabLst>
                <a:tab pos="505459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replacing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contents</a:t>
            </a:r>
            <a:r>
              <a:rPr sz="19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of the scanned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cell</a:t>
            </a:r>
            <a:endParaRPr sz="1900">
              <a:latin typeface="Times New Roman"/>
              <a:cs typeface="Times New Roman"/>
            </a:endParaRPr>
          </a:p>
          <a:p>
            <a:pPr marL="322580" marR="3827145" lvl="1">
              <a:lnSpc>
                <a:spcPts val="2060"/>
              </a:lnSpc>
              <a:spcBef>
                <a:spcPts val="150"/>
              </a:spcBef>
              <a:buChar char="–"/>
              <a:tabLst>
                <a:tab pos="505459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repositioning of the tape head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to the nearest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cell </a:t>
            </a:r>
            <a:r>
              <a:rPr sz="1900" spc="-459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 the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left,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 or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 the right</a:t>
            </a:r>
            <a:endParaRPr sz="1900">
              <a:latin typeface="Times New Roman"/>
              <a:cs typeface="Times New Roman"/>
            </a:endParaRPr>
          </a:p>
          <a:p>
            <a:pPr marL="504825" lvl="1" indent="-182880">
              <a:lnSpc>
                <a:spcPts val="2030"/>
              </a:lnSpc>
              <a:buChar char="–"/>
              <a:tabLst>
                <a:tab pos="505459" algn="l"/>
              </a:tabLst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changing</a:t>
            </a:r>
            <a:r>
              <a:rPr sz="19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19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endParaRPr sz="1900">
              <a:latin typeface="Times New Roman"/>
              <a:cs typeface="Times New Roman"/>
            </a:endParaRPr>
          </a:p>
          <a:p>
            <a:pPr marL="322580" marR="69850" indent="-259079" algn="just">
              <a:lnSpc>
                <a:spcPts val="2060"/>
              </a:lnSpc>
              <a:spcBef>
                <a:spcPts val="1050"/>
              </a:spcBef>
            </a:pP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1900" i="1" dirty="0">
                <a:solidFill>
                  <a:srgbClr val="070707"/>
                </a:solidFill>
                <a:latin typeface="Times New Roman"/>
                <a:cs typeface="Times New Roman"/>
              </a:rPr>
              <a:t>input alphabet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is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a subset of the tape alphabet. </a:t>
            </a:r>
            <a:r>
              <a:rPr sz="1900" spc="-15" dirty="0">
                <a:solidFill>
                  <a:srgbClr val="070707"/>
                </a:solidFill>
                <a:latin typeface="Times New Roman"/>
                <a:cs typeface="Times New Roman"/>
              </a:rPr>
              <a:t>Initially,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tape holds a string of input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symbols (the </a:t>
            </a:r>
            <a:r>
              <a:rPr sz="1900" i="1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), starting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on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left of the tape, with in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infinite 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sequence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of blanks 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to </a:t>
            </a:r>
            <a:r>
              <a:rPr sz="1900" spc="-459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right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(after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input).</a:t>
            </a:r>
            <a:r>
              <a:rPr sz="19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initial position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of the head</a:t>
            </a:r>
            <a:r>
              <a:rPr sz="19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19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070707"/>
                </a:solidFill>
                <a:latin typeface="Times New Roman"/>
                <a:cs typeface="Times New Roman"/>
              </a:rPr>
              <a:t>the leftmost symbol.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20530" y="6675720"/>
            <a:ext cx="1473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pPr marL="38100">
                <a:lnSpc>
                  <a:spcPct val="100000"/>
                </a:lnSpc>
                <a:spcBef>
                  <a:spcPts val="5"/>
                </a:spcBef>
              </a:pPr>
              <a:t>11</a:t>
            </a:fld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45930" y="6663690"/>
            <a:ext cx="96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t>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9800" y="735329"/>
            <a:ext cx="4047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The</a:t>
            </a:r>
            <a:r>
              <a:rPr sz="2800" b="1" spc="-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0000CC"/>
                </a:solidFill>
                <a:latin typeface="Arial"/>
                <a:cs typeface="Arial"/>
              </a:rPr>
              <a:t>Transition</a:t>
            </a:r>
            <a:r>
              <a:rPr sz="2800" b="1" spc="-3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Function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39" y="1212850"/>
            <a:ext cx="8030845" cy="23787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06070" marR="30480" indent="-267970">
              <a:lnSpc>
                <a:spcPts val="2590"/>
              </a:lnSpc>
              <a:spcBef>
                <a:spcPts val="425"/>
              </a:spcBef>
              <a:buClr>
                <a:srgbClr val="0000CC"/>
              </a:buClr>
              <a:buFont typeface="Segoe UI Symbol"/>
              <a:buChar char="▪"/>
              <a:tabLst>
                <a:tab pos="305435" algn="l"/>
                <a:tab pos="306070" algn="l"/>
              </a:tabLst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1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transition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function that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specifies,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for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each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and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symbol a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next</a:t>
            </a:r>
            <a:r>
              <a:rPr sz="2400" spc="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2400" spc="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(or</a:t>
            </a:r>
            <a:r>
              <a:rPr sz="2400" spc="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acceptance</a:t>
            </a:r>
            <a:r>
              <a:rPr sz="2400" spc="7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or</a:t>
            </a:r>
            <a:r>
              <a:rPr sz="2400" spc="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rejecter),</a:t>
            </a:r>
            <a:r>
              <a:rPr sz="2400" spc="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7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symbol</a:t>
            </a:r>
            <a:r>
              <a:rPr sz="2400" spc="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400" spc="7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overwrite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 current symbol, and a direction for the tape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head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to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move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(L–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left, 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R–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right, or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S-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stationary)</a:t>
            </a:r>
            <a:endParaRPr sz="2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025"/>
              </a:spcBef>
            </a:pPr>
            <a:r>
              <a:rPr sz="2400" dirty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r>
              <a:rPr sz="24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×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CC"/>
                </a:solidFill>
                <a:latin typeface="Times New Roman"/>
                <a:cs typeface="Times New Roman"/>
              </a:rPr>
              <a:t>Γ</a:t>
            </a:r>
            <a:r>
              <a:rPr sz="24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→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24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×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Γ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×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{L,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R}</a:t>
            </a:r>
            <a:endParaRPr sz="2400">
              <a:latin typeface="Times New Roman"/>
              <a:cs typeface="Times New Roman"/>
            </a:endParaRPr>
          </a:p>
          <a:p>
            <a:pPr marL="306070" indent="-267970">
              <a:lnSpc>
                <a:spcPct val="100000"/>
              </a:lnSpc>
              <a:spcBef>
                <a:spcPts val="1060"/>
              </a:spcBef>
              <a:buClr>
                <a:srgbClr val="0000CC"/>
              </a:buClr>
              <a:buFont typeface="Segoe UI Symbol"/>
              <a:buChar char="▪"/>
              <a:tabLst>
                <a:tab pos="305435" algn="l"/>
                <a:tab pos="306070" algn="l"/>
              </a:tabLst>
            </a:pPr>
            <a:r>
              <a:rPr sz="2400" spc="-35" dirty="0">
                <a:solidFill>
                  <a:srgbClr val="070707"/>
                </a:solidFill>
                <a:latin typeface="Times New Roman"/>
                <a:cs typeface="Times New Roman"/>
              </a:rPr>
              <a:t>Takes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two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arguments: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516629"/>
            <a:ext cx="137160" cy="8356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spc="-1195" dirty="0">
                <a:solidFill>
                  <a:srgbClr val="0000CC"/>
                </a:solidFill>
                <a:latin typeface="Segoe UI Symbol"/>
                <a:cs typeface="Segoe UI Symbol"/>
              </a:rPr>
              <a:t></a:t>
            </a:r>
            <a:endParaRPr sz="2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sz="2400" spc="-1195" dirty="0">
                <a:solidFill>
                  <a:srgbClr val="0000CC"/>
                </a:solidFill>
                <a:latin typeface="Segoe UI Symbol"/>
                <a:cs typeface="Segoe UI Symbol"/>
              </a:rPr>
              <a:t>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9339" y="3566159"/>
            <a:ext cx="1864995" cy="835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800"/>
              </a:lnSpc>
              <a:spcBef>
                <a:spcPts val="95"/>
              </a:spcBef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7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state,</a:t>
            </a:r>
            <a:r>
              <a:rPr sz="2400" spc="6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400" spc="5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Q.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1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symbo</a:t>
            </a:r>
            <a:r>
              <a:rPr sz="2400" spc="10" dirty="0">
                <a:solidFill>
                  <a:srgbClr val="070707"/>
                </a:solidFill>
                <a:latin typeface="Times New Roman"/>
                <a:cs typeface="Times New Roman"/>
              </a:rPr>
              <a:t>l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4511040"/>
            <a:ext cx="7440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670" indent="-267970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Font typeface="Segoe UI Symbol"/>
              <a:buChar char="➢"/>
              <a:tabLst>
                <a:tab pos="280670" algn="l"/>
              </a:tabLst>
            </a:pPr>
            <a:r>
              <a:rPr sz="2400" spc="140" dirty="0">
                <a:solidFill>
                  <a:srgbClr val="070707"/>
                </a:solidFill>
                <a:latin typeface="Trebuchet MS"/>
                <a:cs typeface="Trebuchet MS"/>
              </a:rPr>
              <a:t>δ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(q, Z) is either undef</a:t>
            </a:r>
            <a:r>
              <a:rPr sz="2400" spc="10" dirty="0">
                <a:solidFill>
                  <a:srgbClr val="070707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n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d or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 trip</a:t>
            </a:r>
            <a:r>
              <a:rPr sz="2400" spc="10" dirty="0">
                <a:solidFill>
                  <a:srgbClr val="070707"/>
                </a:solidFill>
                <a:latin typeface="Times New Roman"/>
                <a:cs typeface="Times New Roman"/>
              </a:rPr>
              <a:t>l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 fo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r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 (p,</a:t>
            </a:r>
            <a:r>
              <a:rPr sz="2400" spc="-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305" dirty="0">
                <a:solidFill>
                  <a:srgbClr val="070707"/>
                </a:solidFill>
                <a:latin typeface="Times New Roman"/>
                <a:cs typeface="Times New Roman"/>
              </a:rPr>
              <a:t>Y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D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)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4827270"/>
            <a:ext cx="278130" cy="204978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spc="18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400" spc="18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400" spc="18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400" spc="18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400" spc="185" dirty="0">
                <a:solidFill>
                  <a:srgbClr val="0000CC"/>
                </a:solidFill>
                <a:latin typeface="Segoe UI Symbol"/>
                <a:cs typeface="Segoe UI Symbol"/>
              </a:rPr>
              <a:t>✓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9339" y="4876800"/>
            <a:ext cx="3183255" cy="205105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24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endParaRPr sz="2400">
              <a:latin typeface="Times New Roman"/>
              <a:cs typeface="Times New Roman"/>
            </a:endParaRPr>
          </a:p>
          <a:p>
            <a:pPr marL="12700" marR="1204595">
              <a:lnSpc>
                <a:spcPts val="3190"/>
              </a:lnSpc>
              <a:spcBef>
                <a:spcPts val="155"/>
              </a:spcBef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Z scan symbols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p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next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ts val="3190"/>
              </a:lnSpc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Y</a:t>
            </a:r>
            <a:r>
              <a:rPr sz="2400" spc="-1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new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symbol.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D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10" dirty="0">
                <a:solidFill>
                  <a:srgbClr val="FF0066"/>
                </a:solidFill>
                <a:latin typeface="Times New Roman"/>
                <a:cs typeface="Times New Roman"/>
              </a:rPr>
              <a:t>direction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,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L</a:t>
            </a:r>
            <a:r>
              <a:rPr sz="2400" spc="-9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R.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7210" y="689609"/>
            <a:ext cx="6160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0000CC"/>
                </a:solidFill>
                <a:latin typeface="Arial"/>
                <a:cs typeface="Arial"/>
              </a:rPr>
              <a:t>Configuration</a:t>
            </a:r>
            <a:r>
              <a:rPr sz="3600" b="1" spc="-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00CC"/>
                </a:solidFill>
                <a:latin typeface="Arial"/>
                <a:cs typeface="Arial"/>
              </a:rPr>
              <a:t>and</a:t>
            </a:r>
            <a:r>
              <a:rPr sz="3600" b="1" spc="-3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0000CC"/>
                </a:solidFill>
                <a:latin typeface="Arial"/>
                <a:cs typeface="Arial"/>
              </a:rPr>
              <a:t>transition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13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47320" y="1182370"/>
            <a:ext cx="9538335" cy="308737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10"/>
              </a:spcBef>
            </a:pPr>
            <a:r>
              <a:rPr sz="2800" spc="-5" dirty="0">
                <a:latin typeface="Times New Roman"/>
                <a:cs typeface="Times New Roman"/>
              </a:rPr>
              <a:t>At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step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TM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 </a:t>
            </a:r>
            <a:r>
              <a:rPr sz="2800" spc="-5" dirty="0">
                <a:latin typeface="Times New Roman"/>
                <a:cs typeface="Times New Roman"/>
              </a:rPr>
              <a:t>some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configuration</a:t>
            </a:r>
            <a:endParaRPr sz="2800">
              <a:latin typeface="Times New Roman"/>
              <a:cs typeface="Times New Roman"/>
            </a:endParaRPr>
          </a:p>
          <a:p>
            <a:pPr marL="202565" indent="-165100">
              <a:lnSpc>
                <a:spcPts val="3215"/>
              </a:lnSpc>
              <a:spcBef>
                <a:spcPts val="1010"/>
              </a:spcBef>
              <a:buClr>
                <a:srgbClr val="0000CC"/>
              </a:buClr>
              <a:buSzPct val="96428"/>
              <a:buFont typeface="Segoe UI Symbol"/>
              <a:buChar char="▪"/>
              <a:tabLst>
                <a:tab pos="203200" algn="l"/>
              </a:tabLst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configuration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specified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by:</a:t>
            </a:r>
            <a:endParaRPr sz="2800">
              <a:latin typeface="Times New Roman"/>
              <a:cs typeface="Times New Roman"/>
            </a:endParaRPr>
          </a:p>
          <a:p>
            <a:pPr marL="266700" indent="-228600">
              <a:lnSpc>
                <a:spcPts val="2590"/>
              </a:lnSpc>
              <a:buChar char="–"/>
              <a:tabLst>
                <a:tab pos="266700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101F0"/>
                </a:solidFill>
                <a:latin typeface="Times New Roman"/>
                <a:cs typeface="Times New Roman"/>
              </a:rPr>
              <a:t>state</a:t>
            </a:r>
            <a:endParaRPr sz="2400">
              <a:latin typeface="Times New Roman"/>
              <a:cs typeface="Times New Roman"/>
            </a:endParaRPr>
          </a:p>
          <a:p>
            <a:pPr marL="266700" indent="-228600">
              <a:lnSpc>
                <a:spcPts val="2590"/>
              </a:lnSpc>
              <a:buChar char="–"/>
              <a:tabLst>
                <a:tab pos="266700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101F0"/>
                </a:solidFill>
                <a:latin typeface="Times New Roman"/>
                <a:cs typeface="Times New Roman"/>
              </a:rPr>
              <a:t>position</a:t>
            </a:r>
            <a:r>
              <a:rPr sz="2400" spc="-5" dirty="0">
                <a:solidFill>
                  <a:srgbClr val="0101F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(i.e.,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current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location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reader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head)</a:t>
            </a:r>
            <a:endParaRPr sz="2400">
              <a:latin typeface="Times New Roman"/>
              <a:cs typeface="Times New Roman"/>
            </a:endParaRPr>
          </a:p>
          <a:p>
            <a:pPr marL="266700" indent="-228600">
              <a:lnSpc>
                <a:spcPts val="2735"/>
              </a:lnSpc>
              <a:buChar char="–"/>
              <a:tabLst>
                <a:tab pos="266700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101F0"/>
                </a:solidFill>
                <a:latin typeface="Times New Roman"/>
                <a:cs typeface="Times New Roman"/>
              </a:rPr>
              <a:t>symbol</a:t>
            </a:r>
            <a:r>
              <a:rPr sz="2400" spc="-5" dirty="0">
                <a:solidFill>
                  <a:srgbClr val="0101F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current </a:t>
            </a:r>
            <a:r>
              <a:rPr sz="2400" spc="-5" dirty="0">
                <a:latin typeface="Times New Roman"/>
                <a:cs typeface="Times New Roman"/>
              </a:rPr>
              <a:t>head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location</a:t>
            </a:r>
            <a:endParaRPr sz="2400">
              <a:latin typeface="Times New Roman"/>
              <a:cs typeface="Times New Roman"/>
            </a:endParaRPr>
          </a:p>
          <a:p>
            <a:pPr marL="38100" marR="30480">
              <a:lnSpc>
                <a:spcPts val="3010"/>
              </a:lnSpc>
              <a:spcBef>
                <a:spcPts val="1620"/>
              </a:spcBef>
              <a:buClr>
                <a:srgbClr val="0000CC"/>
              </a:buClr>
              <a:buSzPct val="96428"/>
              <a:buFont typeface="Segoe UI Symbol"/>
              <a:buChar char="▪"/>
              <a:tabLst>
                <a:tab pos="203200" algn="l"/>
                <a:tab pos="4509770" algn="l"/>
                <a:tab pos="7326630" algn="l"/>
              </a:tabLst>
            </a:pPr>
            <a:r>
              <a:rPr sz="2800" spc="-120" dirty="0">
                <a:latin typeface="Times New Roman"/>
                <a:cs typeface="Times New Roman"/>
              </a:rPr>
              <a:t>We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say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that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configuration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C1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yields</a:t>
            </a:r>
            <a:r>
              <a:rPr sz="28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C2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if </a:t>
            </a:r>
            <a:r>
              <a:rPr sz="2800" spc="-5" dirty="0">
                <a:latin typeface="Times New Roman"/>
                <a:cs typeface="Times New Roman"/>
              </a:rPr>
              <a:t>there	</a:t>
            </a:r>
            <a:r>
              <a:rPr sz="2800" dirty="0">
                <a:latin typeface="Times New Roman"/>
                <a:cs typeface="Times New Roman"/>
              </a:rPr>
              <a:t>if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transition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function</a:t>
            </a:r>
            <a:r>
              <a:rPr sz="2800" spc="-5" dirty="0">
                <a:latin typeface="Times New Roman"/>
                <a:cs typeface="Times New Roman"/>
              </a:rPr>
              <a:t> allows</a:t>
            </a:r>
            <a:r>
              <a:rPr sz="2800" dirty="0">
                <a:latin typeface="Times New Roman"/>
                <a:cs typeface="Times New Roman"/>
              </a:rPr>
              <a:t> to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go from</a:t>
            </a:r>
            <a:r>
              <a:rPr sz="2800" spc="-5" dirty="0">
                <a:latin typeface="Times New Roman"/>
                <a:cs typeface="Times New Roman"/>
              </a:rPr>
              <a:t> C1	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C2.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8550" y="577850"/>
            <a:ext cx="362775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60" dirty="0">
                <a:solidFill>
                  <a:srgbClr val="0000CC"/>
                </a:solidFill>
                <a:latin typeface="Arial"/>
                <a:cs typeface="Arial"/>
              </a:rPr>
              <a:t>Type</a:t>
            </a:r>
            <a:r>
              <a:rPr sz="2800" b="1" spc="-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of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configuration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4610" y="1324610"/>
            <a:ext cx="9396730" cy="30441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0830" indent="-252729">
              <a:lnSpc>
                <a:spcPts val="2335"/>
              </a:lnSpc>
              <a:spcBef>
                <a:spcPts val="90"/>
              </a:spcBef>
              <a:buClr>
                <a:srgbClr val="0000CC"/>
              </a:buClr>
              <a:buFont typeface="Segoe UI Symbol"/>
              <a:buChar char="➢"/>
              <a:tabLst>
                <a:tab pos="290830" algn="l"/>
                <a:tab pos="5271135" algn="l"/>
              </a:tabLst>
            </a:pPr>
            <a:r>
              <a:rPr sz="205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Starting</a:t>
            </a:r>
            <a:r>
              <a:rPr sz="2050" b="1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b="1" dirty="0">
                <a:solidFill>
                  <a:srgbClr val="070707"/>
                </a:solidFill>
                <a:latin typeface="Times New Roman"/>
                <a:cs typeface="Times New Roman"/>
              </a:rPr>
              <a:t>configuration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: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05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starting</a:t>
            </a:r>
            <a:r>
              <a:rPr sz="205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state,</a:t>
            </a:r>
            <a:r>
              <a:rPr sz="205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head	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position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at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beginning of the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input.</a:t>
            </a:r>
            <a:endParaRPr sz="2050">
              <a:latin typeface="Times New Roman"/>
              <a:cs typeface="Times New Roman"/>
            </a:endParaRPr>
          </a:p>
          <a:p>
            <a:pPr marL="290830">
              <a:lnSpc>
                <a:spcPts val="2335"/>
              </a:lnSpc>
            </a:pP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–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Leftmost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position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occupied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endParaRPr sz="2050">
              <a:latin typeface="Times New Roman"/>
              <a:cs typeface="Times New Roman"/>
            </a:endParaRPr>
          </a:p>
          <a:p>
            <a:pPr marL="356870" indent="-318770">
              <a:lnSpc>
                <a:spcPct val="100000"/>
              </a:lnSpc>
              <a:spcBef>
                <a:spcPts val="900"/>
              </a:spcBef>
              <a:buClr>
                <a:srgbClr val="0000CC"/>
              </a:buClr>
              <a:buFont typeface="Segoe UI Symbol"/>
              <a:buChar char="➢"/>
              <a:tabLst>
                <a:tab pos="356870" algn="l"/>
              </a:tabLst>
            </a:pP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5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ccepting</a:t>
            </a:r>
            <a:r>
              <a:rPr sz="205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b="1" dirty="0">
                <a:solidFill>
                  <a:srgbClr val="070707"/>
                </a:solidFill>
                <a:latin typeface="Times New Roman"/>
                <a:cs typeface="Times New Roman"/>
              </a:rPr>
              <a:t>configuration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: in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accepting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endParaRPr sz="2050">
              <a:latin typeface="Times New Roman"/>
              <a:cs typeface="Times New Roman"/>
            </a:endParaRPr>
          </a:p>
          <a:p>
            <a:pPr marL="356870" indent="-318770">
              <a:lnSpc>
                <a:spcPct val="100000"/>
              </a:lnSpc>
              <a:spcBef>
                <a:spcPts val="900"/>
              </a:spcBef>
              <a:buClr>
                <a:srgbClr val="0000CC"/>
              </a:buClr>
              <a:buFont typeface="Segoe UI Symbol"/>
              <a:buChar char="➢"/>
              <a:tabLst>
                <a:tab pos="356870" algn="l"/>
              </a:tabLst>
            </a:pPr>
            <a:r>
              <a:rPr sz="205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Rejecting</a:t>
            </a:r>
            <a:r>
              <a:rPr sz="205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b="1" dirty="0">
                <a:solidFill>
                  <a:srgbClr val="070707"/>
                </a:solidFill>
                <a:latin typeface="Times New Roman"/>
                <a:cs typeface="Times New Roman"/>
              </a:rPr>
              <a:t>configuration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: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rejecting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endParaRPr sz="2050">
              <a:latin typeface="Times New Roman"/>
              <a:cs typeface="Times New Roman"/>
            </a:endParaRPr>
          </a:p>
          <a:p>
            <a:pPr marL="356870" indent="-318770">
              <a:lnSpc>
                <a:spcPct val="100000"/>
              </a:lnSpc>
              <a:spcBef>
                <a:spcPts val="890"/>
              </a:spcBef>
              <a:buClr>
                <a:srgbClr val="0000CC"/>
              </a:buClr>
              <a:buFont typeface="Segoe UI Symbol"/>
              <a:buChar char="➢"/>
              <a:tabLst>
                <a:tab pos="356870" algn="l"/>
                <a:tab pos="4986655" algn="l"/>
              </a:tabLst>
            </a:pPr>
            <a:r>
              <a:rPr sz="205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Halting</a:t>
            </a:r>
            <a:r>
              <a:rPr sz="2050" b="1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b="1" dirty="0">
                <a:solidFill>
                  <a:srgbClr val="070707"/>
                </a:solidFill>
                <a:latin typeface="Times New Roman"/>
                <a:cs typeface="Times New Roman"/>
              </a:rPr>
              <a:t>configuration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: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either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accepting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or	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rejecting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configurations</a:t>
            </a:r>
            <a:endParaRPr sz="2050">
              <a:latin typeface="Times New Roman"/>
              <a:cs typeface="Times New Roman"/>
            </a:endParaRPr>
          </a:p>
          <a:p>
            <a:pPr marL="290830" indent="-252729">
              <a:lnSpc>
                <a:spcPct val="100000"/>
              </a:lnSpc>
              <a:spcBef>
                <a:spcPts val="900"/>
              </a:spcBef>
              <a:buClr>
                <a:srgbClr val="0000CC"/>
              </a:buClr>
              <a:buFont typeface="Segoe UI Symbol"/>
              <a:buChar char="▪"/>
              <a:tabLst>
                <a:tab pos="290195" algn="l"/>
                <a:tab pos="290830" algn="l"/>
              </a:tabLst>
            </a:pP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There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can</a:t>
            </a:r>
            <a:r>
              <a:rPr sz="205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be</a:t>
            </a:r>
            <a:r>
              <a:rPr sz="2050" spc="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multiple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accepting/rejecting</a:t>
            </a:r>
            <a:r>
              <a:rPr sz="2050" spc="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configs.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but</a:t>
            </a:r>
            <a:r>
              <a:rPr sz="205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5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single</a:t>
            </a:r>
            <a:r>
              <a:rPr sz="205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accept/reject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state.</a:t>
            </a:r>
            <a:endParaRPr sz="2050">
              <a:latin typeface="Times New Roman"/>
              <a:cs typeface="Times New Roman"/>
            </a:endParaRPr>
          </a:p>
          <a:p>
            <a:pPr marL="290830" marR="30480" indent="-252729">
              <a:lnSpc>
                <a:spcPts val="2340"/>
              </a:lnSpc>
              <a:spcBef>
                <a:spcPts val="1055"/>
              </a:spcBef>
            </a:pPr>
            <a:r>
              <a:rPr sz="205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Example:-</a:t>
            </a:r>
            <a:r>
              <a:rPr sz="2050" b="1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50" spc="-1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05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M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accepts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w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if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seq.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configurations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45" dirty="0">
                <a:solidFill>
                  <a:srgbClr val="070707"/>
                </a:solidFill>
                <a:latin typeface="Times New Roman"/>
                <a:cs typeface="Times New Roman"/>
              </a:rPr>
              <a:t>C</a:t>
            </a:r>
            <a:r>
              <a:rPr sz="1725" spc="6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1</a:t>
            </a:r>
            <a:r>
              <a:rPr sz="2050" spc="45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C</a:t>
            </a:r>
            <a:r>
              <a:rPr sz="1725" spc="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2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…,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C</a:t>
            </a:r>
            <a:r>
              <a:rPr sz="1725" spc="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k </a:t>
            </a:r>
            <a:r>
              <a:rPr sz="1725" spc="-405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exists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where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409" y="4269232"/>
            <a:ext cx="101600" cy="110363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600" spc="-790" dirty="0">
                <a:solidFill>
                  <a:srgbClr val="0000CC"/>
                </a:solidFill>
                <a:latin typeface="Segoe UI Symbol"/>
                <a:cs typeface="Segoe UI Symbol"/>
              </a:rPr>
              <a:t>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600" spc="-790" dirty="0">
                <a:solidFill>
                  <a:srgbClr val="0000CC"/>
                </a:solidFill>
                <a:latin typeface="Segoe UI Symbol"/>
                <a:cs typeface="Segoe UI Symbol"/>
              </a:rPr>
              <a:t>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600" spc="-790" dirty="0">
                <a:solidFill>
                  <a:srgbClr val="0000CC"/>
                </a:solidFill>
                <a:latin typeface="Segoe UI Symbol"/>
                <a:cs typeface="Segoe UI Symbol"/>
              </a:rPr>
              <a:t>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4719" y="4326635"/>
            <a:ext cx="3872865" cy="1103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14999"/>
              </a:lnSpc>
              <a:spcBef>
                <a:spcPts val="100"/>
              </a:spcBef>
            </a:pP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C</a:t>
            </a:r>
            <a:r>
              <a:rPr sz="1725" spc="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1</a:t>
            </a:r>
            <a:r>
              <a:rPr sz="1725" spc="15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is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start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conf. of 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M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on input </a:t>
            </a:r>
            <a:r>
              <a:rPr sz="2050" spc="-75" dirty="0">
                <a:solidFill>
                  <a:srgbClr val="070707"/>
                </a:solidFill>
                <a:latin typeface="Times New Roman"/>
                <a:cs typeface="Times New Roman"/>
              </a:rPr>
              <a:t>w, </a:t>
            </a:r>
            <a:r>
              <a:rPr sz="2050" spc="-5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each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C</a:t>
            </a:r>
            <a:r>
              <a:rPr sz="1725" spc="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i</a:t>
            </a:r>
            <a:r>
              <a:rPr sz="1725" spc="345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yields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C</a:t>
            </a:r>
            <a:r>
              <a:rPr sz="1725" spc="15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i+1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endParaRPr sz="20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70"/>
              </a:spcBef>
            </a:pP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C</a:t>
            </a:r>
            <a:r>
              <a:rPr sz="1725" spc="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k</a:t>
            </a:r>
            <a:r>
              <a:rPr sz="1725" spc="33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 an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accepting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 configuration.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10" y="5535929"/>
            <a:ext cx="802322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collection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strings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M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accepts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070707"/>
                </a:solidFill>
                <a:latin typeface="Times New Roman"/>
                <a:cs typeface="Times New Roman"/>
              </a:rPr>
              <a:t>language</a:t>
            </a:r>
            <a:r>
              <a:rPr sz="20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10" dirty="0">
                <a:solidFill>
                  <a:srgbClr val="070707"/>
                </a:solidFill>
                <a:latin typeface="Times New Roman"/>
                <a:cs typeface="Times New Roman"/>
              </a:rPr>
              <a:t>M,</a:t>
            </a:r>
            <a:r>
              <a:rPr sz="20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denoted</a:t>
            </a:r>
            <a:r>
              <a:rPr sz="20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50" spc="-5" dirty="0">
                <a:solidFill>
                  <a:srgbClr val="070707"/>
                </a:solidFill>
                <a:latin typeface="Times New Roman"/>
                <a:cs typeface="Times New Roman"/>
              </a:rPr>
              <a:t>L(M).</a:t>
            </a:r>
            <a:endParaRPr sz="2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5729" y="552450"/>
            <a:ext cx="5569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00CC"/>
                </a:solidFill>
                <a:latin typeface="Arial"/>
                <a:cs typeface="Arial"/>
              </a:rPr>
              <a:t>Standard</a:t>
            </a:r>
            <a:r>
              <a:rPr sz="3600" b="1" spc="-4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600" b="1" spc="-55" dirty="0">
                <a:solidFill>
                  <a:srgbClr val="0000CC"/>
                </a:solidFill>
                <a:latin typeface="Arial"/>
                <a:cs typeface="Arial"/>
              </a:rPr>
              <a:t>Tuning </a:t>
            </a:r>
            <a:r>
              <a:rPr sz="3600" b="1" spc="-5" dirty="0">
                <a:solidFill>
                  <a:srgbClr val="0000CC"/>
                </a:solidFill>
                <a:latin typeface="Arial"/>
                <a:cs typeface="Arial"/>
              </a:rPr>
              <a:t>Machine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15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4769" y="1271270"/>
            <a:ext cx="9357995" cy="40957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97180" marR="43180" indent="-246379" algn="just">
              <a:lnSpc>
                <a:spcPts val="2330"/>
              </a:lnSpc>
              <a:spcBef>
                <a:spcPts val="395"/>
              </a:spcBef>
              <a:buClr>
                <a:srgbClr val="0000CC"/>
              </a:buClr>
              <a:buFont typeface="Segoe UI Symbol"/>
              <a:buChar char="▪"/>
              <a:tabLst>
                <a:tab pos="297180" algn="l"/>
              </a:tabLst>
            </a:pP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standard 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machine is a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which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on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providing</a:t>
            </a:r>
            <a:r>
              <a:rPr sz="2150" spc="5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an input moves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either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the left or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right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may overwrite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the existing</a:t>
            </a:r>
            <a:r>
              <a:rPr sz="21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symbol.</a:t>
            </a:r>
            <a:endParaRPr sz="2150">
              <a:latin typeface="Times New Roman"/>
              <a:cs typeface="Times New Roman"/>
            </a:endParaRPr>
          </a:p>
          <a:p>
            <a:pPr marL="297180" marR="50800" indent="-246379" algn="just">
              <a:lnSpc>
                <a:spcPts val="2330"/>
              </a:lnSpc>
              <a:spcBef>
                <a:spcPts val="1220"/>
              </a:spcBef>
              <a:buClr>
                <a:srgbClr val="0000CC"/>
              </a:buClr>
              <a:buFont typeface="Segoe UI Symbol"/>
              <a:buChar char="▪"/>
              <a:tabLst>
                <a:tab pos="297180" algn="l"/>
              </a:tabLst>
            </a:pP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standard 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Turing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machine is capable of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accepting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some of the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languages, called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recursively enumerable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language. </a:t>
            </a:r>
            <a:r>
              <a:rPr sz="2150" spc="-25" dirty="0">
                <a:solidFill>
                  <a:srgbClr val="070707"/>
                </a:solidFill>
                <a:latin typeface="Times New Roman"/>
                <a:cs typeface="Times New Roman"/>
              </a:rPr>
              <a:t>Let’s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see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if by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doing some kind of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modification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we</a:t>
            </a:r>
            <a:r>
              <a:rPr sz="21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can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increase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number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15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languages accepted</a:t>
            </a:r>
            <a:r>
              <a:rPr sz="21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2150" spc="-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Machine.</a:t>
            </a:r>
            <a:endParaRPr sz="2150">
              <a:latin typeface="Times New Roman"/>
              <a:cs typeface="Times New Roman"/>
            </a:endParaRPr>
          </a:p>
          <a:p>
            <a:pPr marL="297180" marR="46990" indent="-246379" algn="just">
              <a:lnSpc>
                <a:spcPts val="2330"/>
              </a:lnSpc>
              <a:spcBef>
                <a:spcPts val="1210"/>
              </a:spcBef>
              <a:buClr>
                <a:srgbClr val="0000CC"/>
              </a:buClr>
              <a:buFont typeface="Segoe UI Symbol"/>
              <a:buChar char="▪"/>
              <a:tabLst>
                <a:tab pos="297180" algn="l"/>
              </a:tabLst>
            </a:pP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In standard 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Turing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machine both the input and output are present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on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tape, the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head has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authority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to move across the input and can change or modify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input.</a:t>
            </a:r>
            <a:endParaRPr sz="2150">
              <a:latin typeface="Times New Roman"/>
              <a:cs typeface="Times New Roman"/>
            </a:endParaRPr>
          </a:p>
          <a:p>
            <a:pPr marL="50800" algn="just">
              <a:lnSpc>
                <a:spcPct val="100000"/>
              </a:lnSpc>
              <a:spcBef>
                <a:spcPts val="925"/>
              </a:spcBef>
            </a:pP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If </a:t>
            </a:r>
            <a:r>
              <a:rPr sz="2150" spc="35" dirty="0">
                <a:solidFill>
                  <a:srgbClr val="070707"/>
                </a:solidFill>
                <a:latin typeface="Trebuchet MS"/>
                <a:cs typeface="Trebuchet MS"/>
              </a:rPr>
              <a:t>δ</a:t>
            </a:r>
            <a:r>
              <a:rPr sz="2150" spc="35" dirty="0">
                <a:solidFill>
                  <a:srgbClr val="070707"/>
                </a:solidFill>
                <a:latin typeface="Times New Roman"/>
                <a:cs typeface="Times New Roman"/>
              </a:rPr>
              <a:t>(q,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Z)</a:t>
            </a:r>
            <a:r>
              <a:rPr sz="215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15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(p,</a:t>
            </a:r>
            <a:r>
              <a:rPr sz="2150" spc="-7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140" dirty="0">
                <a:solidFill>
                  <a:srgbClr val="070707"/>
                </a:solidFill>
                <a:latin typeface="Times New Roman"/>
                <a:cs typeface="Times New Roman"/>
              </a:rPr>
              <a:t>Y,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D)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then,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in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q,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scanning 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Z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under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its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 tape</a:t>
            </a:r>
            <a:r>
              <a:rPr sz="215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head,</a:t>
            </a:r>
            <a:r>
              <a:rPr sz="215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150" spc="-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070707"/>
                </a:solidFill>
                <a:latin typeface="Times New Roman"/>
                <a:cs typeface="Times New Roman"/>
              </a:rPr>
              <a:t>TM:</a:t>
            </a:r>
            <a:endParaRPr sz="2150">
              <a:latin typeface="Times New Roman"/>
              <a:cs typeface="Times New Roman"/>
            </a:endParaRPr>
          </a:p>
          <a:p>
            <a:pPr marL="942340" lvl="1" indent="-480059">
              <a:lnSpc>
                <a:spcPct val="100000"/>
              </a:lnSpc>
              <a:spcBef>
                <a:spcPts val="240"/>
              </a:spcBef>
              <a:buClr>
                <a:srgbClr val="0000CC"/>
              </a:buClr>
              <a:buAutoNum type="arabicPeriod"/>
              <a:tabLst>
                <a:tab pos="941705" algn="l"/>
                <a:tab pos="942340" algn="l"/>
              </a:tabLst>
            </a:pP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Changes</a:t>
            </a:r>
            <a:r>
              <a:rPr sz="18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the state to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p.</a:t>
            </a:r>
            <a:endParaRPr sz="1800">
              <a:latin typeface="Times New Roman"/>
              <a:cs typeface="Times New Roman"/>
            </a:endParaRPr>
          </a:p>
          <a:p>
            <a:pPr marL="942340" lvl="1" indent="-480059">
              <a:lnSpc>
                <a:spcPct val="100000"/>
              </a:lnSpc>
              <a:spcBef>
                <a:spcPts val="229"/>
              </a:spcBef>
              <a:buClr>
                <a:srgbClr val="0000CC"/>
              </a:buClr>
              <a:buAutoNum type="arabicPeriod"/>
              <a:tabLst>
                <a:tab pos="941705" algn="l"/>
                <a:tab pos="942340" algn="l"/>
              </a:tabLst>
            </a:pP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Replaces</a:t>
            </a:r>
            <a:r>
              <a:rPr sz="18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Z</a:t>
            </a: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1800" spc="-8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Y</a:t>
            </a:r>
            <a:r>
              <a:rPr sz="1800" spc="-6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on</a:t>
            </a:r>
            <a:r>
              <a:rPr sz="18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tape.</a:t>
            </a:r>
            <a:endParaRPr sz="1800">
              <a:latin typeface="Times New Roman"/>
              <a:cs typeface="Times New Roman"/>
            </a:endParaRPr>
          </a:p>
          <a:p>
            <a:pPr marL="942340" lvl="1" indent="-480059">
              <a:lnSpc>
                <a:spcPct val="100000"/>
              </a:lnSpc>
              <a:spcBef>
                <a:spcPts val="229"/>
              </a:spcBef>
              <a:buClr>
                <a:srgbClr val="0000CC"/>
              </a:buClr>
              <a:buAutoNum type="arabicPeriod"/>
              <a:tabLst>
                <a:tab pos="941705" algn="l"/>
                <a:tab pos="942340" algn="l"/>
              </a:tabLst>
            </a:pP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Moves</a:t>
            </a:r>
            <a:r>
              <a:rPr sz="18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head one</a:t>
            </a: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 square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in </a:t>
            </a:r>
            <a:r>
              <a:rPr sz="1800" dirty="0">
                <a:solidFill>
                  <a:srgbClr val="070707"/>
                </a:solidFill>
                <a:latin typeface="Times New Roman"/>
                <a:cs typeface="Times New Roman"/>
              </a:rPr>
              <a:t>direction </a:t>
            </a:r>
            <a:r>
              <a:rPr sz="1800" spc="-5" dirty="0">
                <a:solidFill>
                  <a:srgbClr val="070707"/>
                </a:solidFill>
                <a:latin typeface="Times New Roman"/>
                <a:cs typeface="Times New Roman"/>
              </a:rPr>
              <a:t>D.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5830" y="5334000"/>
            <a:ext cx="144145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450" dirty="0">
                <a:solidFill>
                  <a:srgbClr val="0000CC"/>
                </a:solidFill>
                <a:latin typeface="Segoe UI Symbol"/>
                <a:cs typeface="Segoe UI Symbol"/>
              </a:rPr>
              <a:t>◆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37310" y="5368290"/>
            <a:ext cx="3086100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10" dirty="0">
                <a:solidFill>
                  <a:srgbClr val="070707"/>
                </a:solidFill>
                <a:latin typeface="Times New Roman"/>
                <a:cs typeface="Times New Roman"/>
              </a:rPr>
              <a:t>D</a:t>
            </a:r>
            <a:r>
              <a:rPr sz="16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1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16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5" dirty="0">
                <a:solidFill>
                  <a:srgbClr val="070707"/>
                </a:solidFill>
                <a:latin typeface="Times New Roman"/>
                <a:cs typeface="Times New Roman"/>
              </a:rPr>
              <a:t>L:</a:t>
            </a:r>
            <a:r>
              <a:rPr sz="16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10" dirty="0">
                <a:solidFill>
                  <a:srgbClr val="070707"/>
                </a:solidFill>
                <a:latin typeface="Times New Roman"/>
                <a:cs typeface="Times New Roman"/>
              </a:rPr>
              <a:t>move</a:t>
            </a:r>
            <a:r>
              <a:rPr sz="16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5" dirty="0">
                <a:solidFill>
                  <a:srgbClr val="070707"/>
                </a:solidFill>
                <a:latin typeface="Times New Roman"/>
                <a:cs typeface="Times New Roman"/>
              </a:rPr>
              <a:t>left;</a:t>
            </a:r>
            <a:r>
              <a:rPr sz="16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10" dirty="0">
                <a:solidFill>
                  <a:srgbClr val="070707"/>
                </a:solidFill>
                <a:latin typeface="Times New Roman"/>
                <a:cs typeface="Times New Roman"/>
              </a:rPr>
              <a:t>D</a:t>
            </a:r>
            <a:r>
              <a:rPr sz="16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1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16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5" dirty="0">
                <a:solidFill>
                  <a:srgbClr val="070707"/>
                </a:solidFill>
                <a:latin typeface="Times New Roman"/>
                <a:cs typeface="Times New Roman"/>
              </a:rPr>
              <a:t>R;</a:t>
            </a:r>
            <a:r>
              <a:rPr sz="16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10" dirty="0">
                <a:solidFill>
                  <a:srgbClr val="070707"/>
                </a:solidFill>
                <a:latin typeface="Times New Roman"/>
                <a:cs typeface="Times New Roman"/>
              </a:rPr>
              <a:t>move</a:t>
            </a:r>
            <a:r>
              <a:rPr sz="16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1600" spc="5" dirty="0">
                <a:solidFill>
                  <a:srgbClr val="070707"/>
                </a:solidFill>
                <a:latin typeface="Times New Roman"/>
                <a:cs typeface="Times New Roman"/>
              </a:rPr>
              <a:t>right.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45930" y="6663690"/>
            <a:ext cx="1676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t>12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9080" y="753109"/>
            <a:ext cx="1566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275" dirty="0">
                <a:solidFill>
                  <a:srgbClr val="0000CC"/>
                </a:solidFill>
                <a:latin typeface="Trebuchet MS"/>
                <a:cs typeface="Trebuchet MS"/>
              </a:rPr>
              <a:t>Cont.,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319529"/>
            <a:ext cx="4582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Font typeface="Segoe UI Symbol"/>
              <a:buChar char="▪"/>
              <a:tabLst>
                <a:tab pos="353695" algn="l"/>
                <a:tab pos="354330" algn="l"/>
                <a:tab pos="4306570" algn="l"/>
              </a:tabLst>
            </a:pPr>
            <a:r>
              <a:rPr sz="2400" spc="229" dirty="0">
                <a:solidFill>
                  <a:srgbClr val="070707"/>
                </a:solidFill>
                <a:latin typeface="Trebuchet MS"/>
                <a:cs typeface="Trebuchet MS"/>
              </a:rPr>
              <a:t>E</a:t>
            </a:r>
            <a:r>
              <a:rPr sz="2400" spc="200" dirty="0">
                <a:solidFill>
                  <a:srgbClr val="070707"/>
                </a:solidFill>
                <a:latin typeface="Trebuchet MS"/>
                <a:cs typeface="Trebuchet MS"/>
              </a:rPr>
              <a:t>x</a:t>
            </a:r>
            <a:r>
              <a:rPr sz="2400" spc="210" dirty="0">
                <a:solidFill>
                  <a:srgbClr val="070707"/>
                </a:solidFill>
                <a:latin typeface="Trebuchet MS"/>
                <a:cs typeface="Trebuchet MS"/>
              </a:rPr>
              <a:t>a</a:t>
            </a:r>
            <a:r>
              <a:rPr sz="2400" spc="260" dirty="0">
                <a:solidFill>
                  <a:srgbClr val="070707"/>
                </a:solidFill>
                <a:latin typeface="Trebuchet MS"/>
                <a:cs typeface="Trebuchet MS"/>
              </a:rPr>
              <a:t>mp</a:t>
            </a:r>
            <a:r>
              <a:rPr sz="2400" spc="-45" dirty="0">
                <a:solidFill>
                  <a:srgbClr val="070707"/>
                </a:solidFill>
                <a:latin typeface="Trebuchet MS"/>
                <a:cs typeface="Trebuchet MS"/>
              </a:rPr>
              <a:t>l</a:t>
            </a:r>
            <a:r>
              <a:rPr sz="2400" spc="165" dirty="0">
                <a:solidFill>
                  <a:srgbClr val="070707"/>
                </a:solidFill>
                <a:latin typeface="Trebuchet MS"/>
                <a:cs typeface="Trebuchet MS"/>
              </a:rPr>
              <a:t>e</a:t>
            </a:r>
            <a:r>
              <a:rPr sz="2400" spc="45" dirty="0">
                <a:solidFill>
                  <a:srgbClr val="070707"/>
                </a:solidFill>
                <a:latin typeface="Trebuchet MS"/>
                <a:cs typeface="Trebuchet MS"/>
              </a:rPr>
              <a:t> </a:t>
            </a:r>
            <a:r>
              <a:rPr sz="2400" spc="-300" dirty="0">
                <a:solidFill>
                  <a:srgbClr val="070707"/>
                </a:solidFill>
                <a:latin typeface="Trebuchet MS"/>
                <a:cs typeface="Trebuchet MS"/>
              </a:rPr>
              <a:t>T</a:t>
            </a:r>
            <a:r>
              <a:rPr sz="2400" spc="210" dirty="0">
                <a:solidFill>
                  <a:srgbClr val="070707"/>
                </a:solidFill>
                <a:latin typeface="Trebuchet MS"/>
                <a:cs typeface="Trebuchet MS"/>
              </a:rPr>
              <a:t>u</a:t>
            </a:r>
            <a:r>
              <a:rPr sz="2400" spc="40" dirty="0">
                <a:solidFill>
                  <a:srgbClr val="070707"/>
                </a:solidFill>
                <a:latin typeface="Trebuchet MS"/>
                <a:cs typeface="Trebuchet MS"/>
              </a:rPr>
              <a:t>r</a:t>
            </a:r>
            <a:r>
              <a:rPr sz="2400" spc="-20" dirty="0">
                <a:solidFill>
                  <a:srgbClr val="070707"/>
                </a:solidFill>
                <a:latin typeface="Trebuchet MS"/>
                <a:cs typeface="Trebuchet MS"/>
              </a:rPr>
              <a:t>i</a:t>
            </a:r>
            <a:r>
              <a:rPr sz="2400" spc="210" dirty="0">
                <a:solidFill>
                  <a:srgbClr val="070707"/>
                </a:solidFill>
                <a:latin typeface="Trebuchet MS"/>
                <a:cs typeface="Trebuchet MS"/>
              </a:rPr>
              <a:t>n</a:t>
            </a:r>
            <a:r>
              <a:rPr sz="2400" spc="315" dirty="0">
                <a:solidFill>
                  <a:srgbClr val="070707"/>
                </a:solidFill>
                <a:latin typeface="Trebuchet MS"/>
                <a:cs typeface="Trebuchet MS"/>
              </a:rPr>
              <a:t>g</a:t>
            </a:r>
            <a:r>
              <a:rPr sz="2400" spc="40" dirty="0">
                <a:solidFill>
                  <a:srgbClr val="070707"/>
                </a:solidFill>
                <a:latin typeface="Trebuchet MS"/>
                <a:cs typeface="Trebuchet MS"/>
              </a:rPr>
              <a:t> </a:t>
            </a:r>
            <a:r>
              <a:rPr sz="2400" spc="225" dirty="0">
                <a:solidFill>
                  <a:srgbClr val="070707"/>
                </a:solidFill>
                <a:latin typeface="Trebuchet MS"/>
                <a:cs typeface="Trebuchet MS"/>
              </a:rPr>
              <a:t>mac</a:t>
            </a:r>
            <a:r>
              <a:rPr sz="2400" spc="204" dirty="0">
                <a:solidFill>
                  <a:srgbClr val="070707"/>
                </a:solidFill>
                <a:latin typeface="Trebuchet MS"/>
                <a:cs typeface="Trebuchet MS"/>
              </a:rPr>
              <a:t>h</a:t>
            </a:r>
            <a:r>
              <a:rPr sz="2400" spc="-20" dirty="0">
                <a:solidFill>
                  <a:srgbClr val="070707"/>
                </a:solidFill>
                <a:latin typeface="Trebuchet MS"/>
                <a:cs typeface="Trebuchet MS"/>
              </a:rPr>
              <a:t>i</a:t>
            </a:r>
            <a:r>
              <a:rPr sz="2400" spc="180" dirty="0">
                <a:solidFill>
                  <a:srgbClr val="070707"/>
                </a:solidFill>
                <a:latin typeface="Trebuchet MS"/>
                <a:cs typeface="Trebuchet MS"/>
              </a:rPr>
              <a:t>n</a:t>
            </a:r>
            <a:r>
              <a:rPr sz="2400" spc="185" dirty="0">
                <a:solidFill>
                  <a:srgbClr val="070707"/>
                </a:solidFill>
                <a:latin typeface="Trebuchet MS"/>
                <a:cs typeface="Trebuchet MS"/>
              </a:rPr>
              <a:t>e</a:t>
            </a:r>
            <a:r>
              <a:rPr sz="2400" dirty="0">
                <a:solidFill>
                  <a:srgbClr val="070707"/>
                </a:solidFill>
                <a:latin typeface="Trebuchet MS"/>
                <a:cs typeface="Trebuchet MS"/>
              </a:rPr>
              <a:t>	</a:t>
            </a:r>
            <a:r>
              <a:rPr sz="2400" spc="365" dirty="0">
                <a:solidFill>
                  <a:srgbClr val="070707"/>
                </a:solidFill>
                <a:latin typeface="Trebuchet MS"/>
                <a:cs typeface="Trebuchet MS"/>
              </a:rPr>
              <a:t>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610" y="1685289"/>
            <a:ext cx="3891915" cy="152654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79730" indent="-341630">
              <a:lnSpc>
                <a:spcPct val="100000"/>
              </a:lnSpc>
              <a:spcBef>
                <a:spcPts val="1160"/>
              </a:spcBef>
              <a:buClr>
                <a:srgbClr val="0000CC"/>
              </a:buClr>
              <a:buFont typeface="Segoe UI Symbol"/>
              <a:buChar char="✓"/>
              <a:tabLst>
                <a:tab pos="379730" algn="l"/>
              </a:tabLst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States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{q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(start),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(final)}.</a:t>
            </a:r>
            <a:endParaRPr sz="2400">
              <a:latin typeface="Times New Roman"/>
              <a:cs typeface="Times New Roman"/>
            </a:endParaRPr>
          </a:p>
          <a:p>
            <a:pPr marL="379730" indent="-341630">
              <a:lnSpc>
                <a:spcPct val="100000"/>
              </a:lnSpc>
              <a:spcBef>
                <a:spcPts val="1060"/>
              </a:spcBef>
              <a:buClr>
                <a:srgbClr val="0000CC"/>
              </a:buClr>
              <a:buFont typeface="Segoe UI Symbol"/>
              <a:buChar char="✓"/>
              <a:tabLst>
                <a:tab pos="379730" algn="l"/>
              </a:tabLst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symbols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{0,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1}.</a:t>
            </a:r>
            <a:endParaRPr sz="2400">
              <a:latin typeface="Times New Roman"/>
              <a:cs typeface="Times New Roman"/>
            </a:endParaRPr>
          </a:p>
          <a:p>
            <a:pPr marL="379730" indent="-341630">
              <a:lnSpc>
                <a:spcPct val="100000"/>
              </a:lnSpc>
              <a:spcBef>
                <a:spcPts val="1060"/>
              </a:spcBef>
              <a:buClr>
                <a:srgbClr val="0000CC"/>
              </a:buClr>
              <a:buFont typeface="Segoe UI Symbol"/>
              <a:buChar char="✓"/>
              <a:tabLst>
                <a:tab pos="379730" algn="l"/>
              </a:tabLst>
            </a:pPr>
            <a:r>
              <a:rPr sz="2400" spc="-45" dirty="0">
                <a:solidFill>
                  <a:srgbClr val="070707"/>
                </a:solidFill>
                <a:latin typeface="Times New Roman"/>
                <a:cs typeface="Times New Roman"/>
              </a:rPr>
              <a:t>Tape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symbols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{0,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1,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B}.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10" y="3186430"/>
            <a:ext cx="2715260" cy="152654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79730" indent="-341630">
              <a:lnSpc>
                <a:spcPct val="100000"/>
              </a:lnSpc>
              <a:spcBef>
                <a:spcPts val="1160"/>
              </a:spcBef>
              <a:buClr>
                <a:srgbClr val="0000CC"/>
              </a:buClr>
              <a:buFont typeface="Segoe UI Symbol"/>
              <a:buChar char="✓"/>
              <a:tabLst>
                <a:tab pos="379730" algn="l"/>
              </a:tabLst>
            </a:pPr>
            <a:r>
              <a:rPr sz="2400" spc="35" dirty="0">
                <a:solidFill>
                  <a:srgbClr val="070707"/>
                </a:solidFill>
                <a:latin typeface="Trebuchet MS"/>
                <a:cs typeface="Trebuchet MS"/>
              </a:rPr>
              <a:t>δ</a:t>
            </a:r>
            <a:r>
              <a:rPr sz="2400" spc="35" dirty="0">
                <a:solidFill>
                  <a:srgbClr val="070707"/>
                </a:solidFill>
                <a:latin typeface="Times New Roman"/>
                <a:cs typeface="Times New Roman"/>
              </a:rPr>
              <a:t>(q,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0)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(q,</a:t>
            </a: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0,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R).</a:t>
            </a:r>
            <a:endParaRPr sz="2400">
              <a:latin typeface="Times New Roman"/>
              <a:cs typeface="Times New Roman"/>
            </a:endParaRPr>
          </a:p>
          <a:p>
            <a:pPr marL="379730" indent="-341630">
              <a:lnSpc>
                <a:spcPct val="100000"/>
              </a:lnSpc>
              <a:spcBef>
                <a:spcPts val="1060"/>
              </a:spcBef>
              <a:buClr>
                <a:srgbClr val="0000CC"/>
              </a:buClr>
              <a:buFont typeface="Segoe UI Symbol"/>
              <a:buChar char="✓"/>
              <a:tabLst>
                <a:tab pos="379730" algn="l"/>
              </a:tabLst>
            </a:pPr>
            <a:r>
              <a:rPr sz="2400" spc="35" dirty="0">
                <a:solidFill>
                  <a:srgbClr val="070707"/>
                </a:solidFill>
                <a:latin typeface="Trebuchet MS"/>
                <a:cs typeface="Trebuchet MS"/>
              </a:rPr>
              <a:t>δ</a:t>
            </a:r>
            <a:r>
              <a:rPr sz="2400" spc="35" dirty="0">
                <a:solidFill>
                  <a:srgbClr val="070707"/>
                </a:solidFill>
                <a:latin typeface="Times New Roman"/>
                <a:cs typeface="Times New Roman"/>
              </a:rPr>
              <a:t>(q,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1)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(f,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0,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R).</a:t>
            </a:r>
            <a:endParaRPr sz="2400">
              <a:latin typeface="Times New Roman"/>
              <a:cs typeface="Times New Roman"/>
            </a:endParaRPr>
          </a:p>
          <a:p>
            <a:pPr marL="379730" indent="-341630">
              <a:lnSpc>
                <a:spcPct val="100000"/>
              </a:lnSpc>
              <a:spcBef>
                <a:spcPts val="1060"/>
              </a:spcBef>
              <a:buClr>
                <a:srgbClr val="0000CC"/>
              </a:buClr>
              <a:buFont typeface="Segoe UI Symbol"/>
              <a:buChar char="✓"/>
              <a:tabLst>
                <a:tab pos="379730" algn="l"/>
              </a:tabLst>
            </a:pPr>
            <a:r>
              <a:rPr sz="2400" spc="35" dirty="0">
                <a:solidFill>
                  <a:srgbClr val="070707"/>
                </a:solidFill>
                <a:latin typeface="Trebuchet MS"/>
                <a:cs typeface="Trebuchet MS"/>
              </a:rPr>
              <a:t>δ</a:t>
            </a:r>
            <a:r>
              <a:rPr sz="2400" spc="35" dirty="0">
                <a:solidFill>
                  <a:srgbClr val="070707"/>
                </a:solidFill>
                <a:latin typeface="Times New Roman"/>
                <a:cs typeface="Times New Roman"/>
              </a:rPr>
              <a:t>(q,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B)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(q,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1,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L).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7159" y="1327149"/>
            <a:ext cx="1526540" cy="113665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600" b="1" spc="40" dirty="0">
                <a:solidFill>
                  <a:srgbClr val="FF0066"/>
                </a:solidFill>
                <a:latin typeface="Trebuchet MS"/>
                <a:cs typeface="Trebuchet MS"/>
              </a:rPr>
              <a:t>δ</a:t>
            </a:r>
            <a:r>
              <a:rPr sz="1600" b="1" spc="40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600" b="1" spc="-3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0)</a:t>
            </a:r>
            <a:r>
              <a:rPr sz="1600" b="1" spc="-3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=</a:t>
            </a:r>
            <a:r>
              <a:rPr sz="1600" b="1" spc="-2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600" b="1" spc="-2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0,</a:t>
            </a:r>
            <a:r>
              <a:rPr sz="1600" b="1" spc="-3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spc="20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spc="2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1)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(f,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600" spc="20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spc="2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B)</a:t>
            </a:r>
            <a:r>
              <a:rPr sz="1600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1,</a:t>
            </a:r>
            <a:r>
              <a:rPr sz="16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L)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204107" y="2941727"/>
          <a:ext cx="3733799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  <a:gridCol w="434340"/>
                <a:gridCol w="327659"/>
                <a:gridCol w="381000"/>
                <a:gridCol w="381000"/>
                <a:gridCol w="381000"/>
                <a:gridCol w="381000"/>
                <a:gridCol w="838200"/>
              </a:tblGrid>
              <a:tr h="45720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5275579" y="1574800"/>
            <a:ext cx="914400" cy="838200"/>
          </a:xfrm>
          <a:custGeom>
            <a:avLst/>
            <a:gdLst/>
            <a:ahLst/>
            <a:cxnLst/>
            <a:rect l="l" t="t" r="r" b="b"/>
            <a:pathLst>
              <a:path w="914400" h="838200">
                <a:moveTo>
                  <a:pt x="914400" y="0"/>
                </a:moveTo>
                <a:lnTo>
                  <a:pt x="0" y="0"/>
                </a:lnTo>
                <a:lnTo>
                  <a:pt x="0" y="838200"/>
                </a:lnTo>
                <a:lnTo>
                  <a:pt x="457200" y="838200"/>
                </a:lnTo>
                <a:lnTo>
                  <a:pt x="914400" y="838200"/>
                </a:lnTo>
                <a:lnTo>
                  <a:pt x="9144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75579" y="1574800"/>
            <a:ext cx="914400" cy="838200"/>
          </a:xfrm>
          <a:prstGeom prst="rect">
            <a:avLst/>
          </a:prstGeom>
          <a:ln w="9344">
            <a:solidFill>
              <a:srgbClr val="070707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94679" y="2413000"/>
            <a:ext cx="76200" cy="533400"/>
            <a:chOff x="5694679" y="2413000"/>
            <a:chExt cx="76200" cy="533400"/>
          </a:xfrm>
        </p:grpSpPr>
        <p:sp>
          <p:nvSpPr>
            <p:cNvPr id="12" name="object 12"/>
            <p:cNvSpPr/>
            <p:nvPr/>
          </p:nvSpPr>
          <p:spPr>
            <a:xfrm>
              <a:off x="5732779" y="2413000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80">
                  <a:moveTo>
                    <a:pt x="0" y="0"/>
                  </a:moveTo>
                  <a:lnTo>
                    <a:pt x="0" y="462279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94679" y="28702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05909" y="3690620"/>
            <a:ext cx="1526540" cy="113538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600" b="1" spc="40" dirty="0">
                <a:solidFill>
                  <a:srgbClr val="FF0066"/>
                </a:solidFill>
                <a:latin typeface="Trebuchet MS"/>
                <a:cs typeface="Trebuchet MS"/>
              </a:rPr>
              <a:t>δ</a:t>
            </a:r>
            <a:r>
              <a:rPr sz="1600" b="1" spc="40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600" b="1" spc="-2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0)</a:t>
            </a:r>
            <a:r>
              <a:rPr sz="1600" b="1" spc="-3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=</a:t>
            </a:r>
            <a:r>
              <a:rPr sz="1600" b="1" spc="-2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600" b="1" spc="-3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0,</a:t>
            </a:r>
            <a:r>
              <a:rPr sz="1600" b="1" spc="-2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600" spc="20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spc="2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1)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(f,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6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spc="20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spc="2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B)</a:t>
            </a:r>
            <a:r>
              <a:rPr sz="1600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1,</a:t>
            </a:r>
            <a:r>
              <a:rPr sz="16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L)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052727" y="5019447"/>
          <a:ext cx="3733799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  <a:gridCol w="435609"/>
                <a:gridCol w="326390"/>
                <a:gridCol w="381000"/>
                <a:gridCol w="381000"/>
                <a:gridCol w="381000"/>
                <a:gridCol w="381000"/>
                <a:gridCol w="838200"/>
              </a:tblGrid>
              <a:tr h="45720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3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3124200" y="3652520"/>
            <a:ext cx="914400" cy="838200"/>
          </a:xfrm>
          <a:custGeom>
            <a:avLst/>
            <a:gdLst/>
            <a:ahLst/>
            <a:cxnLst/>
            <a:rect l="l" t="t" r="r" b="b"/>
            <a:pathLst>
              <a:path w="914400" h="838200">
                <a:moveTo>
                  <a:pt x="914400" y="0"/>
                </a:moveTo>
                <a:lnTo>
                  <a:pt x="0" y="0"/>
                </a:lnTo>
                <a:lnTo>
                  <a:pt x="0" y="838199"/>
                </a:lnTo>
                <a:lnTo>
                  <a:pt x="457200" y="838199"/>
                </a:lnTo>
                <a:lnTo>
                  <a:pt x="914400" y="838199"/>
                </a:lnTo>
                <a:lnTo>
                  <a:pt x="9144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124200" y="3652520"/>
            <a:ext cx="914400" cy="838200"/>
          </a:xfrm>
          <a:prstGeom prst="rect">
            <a:avLst/>
          </a:prstGeom>
          <a:ln w="9344">
            <a:solidFill>
              <a:srgbClr val="070707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43300" y="4490720"/>
            <a:ext cx="76200" cy="533400"/>
            <a:chOff x="3543300" y="4490720"/>
            <a:chExt cx="76200" cy="533400"/>
          </a:xfrm>
        </p:grpSpPr>
        <p:sp>
          <p:nvSpPr>
            <p:cNvPr id="19" name="object 19"/>
            <p:cNvSpPr/>
            <p:nvPr/>
          </p:nvSpPr>
          <p:spPr>
            <a:xfrm>
              <a:off x="3581400" y="4490720"/>
              <a:ext cx="0" cy="463550"/>
            </a:xfrm>
            <a:custGeom>
              <a:avLst/>
              <a:gdLst/>
              <a:ahLst/>
              <a:cxnLst/>
              <a:rect l="l" t="t" r="r" b="b"/>
              <a:pathLst>
                <a:path h="463550">
                  <a:moveTo>
                    <a:pt x="0" y="0"/>
                  </a:moveTo>
                  <a:lnTo>
                    <a:pt x="0" y="463549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43300" y="4949190"/>
              <a:ext cx="76200" cy="74930"/>
            </a:xfrm>
            <a:custGeom>
              <a:avLst/>
              <a:gdLst/>
              <a:ahLst/>
              <a:cxnLst/>
              <a:rect l="l" t="t" r="r" b="b"/>
              <a:pathLst>
                <a:path w="76200" h="74929">
                  <a:moveTo>
                    <a:pt x="76200" y="0"/>
                  </a:moveTo>
                  <a:lnTo>
                    <a:pt x="0" y="0"/>
                  </a:lnTo>
                  <a:lnTo>
                    <a:pt x="38100" y="7493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338819" y="3498850"/>
            <a:ext cx="1526540" cy="113665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600" b="1" spc="35" dirty="0">
                <a:solidFill>
                  <a:srgbClr val="FF0066"/>
                </a:solidFill>
                <a:latin typeface="Trebuchet MS"/>
                <a:cs typeface="Trebuchet MS"/>
              </a:rPr>
              <a:t>δ</a:t>
            </a:r>
            <a:r>
              <a:rPr sz="1600" b="1" spc="35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600" b="1" spc="-3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0)</a:t>
            </a:r>
            <a:r>
              <a:rPr sz="1600" b="1" spc="-3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=</a:t>
            </a:r>
            <a:r>
              <a:rPr sz="1600" b="1" spc="-2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600" b="1" spc="-2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0,</a:t>
            </a:r>
            <a:r>
              <a:rPr sz="1600" b="1" spc="-2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66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spc="1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spc="1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1)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000CC"/>
                </a:solidFill>
                <a:latin typeface="Times New Roman"/>
                <a:cs typeface="Times New Roman"/>
              </a:rPr>
              <a:t>(f,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600" spc="1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spc="1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B)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CC"/>
                </a:solidFill>
                <a:latin typeface="Times New Roman"/>
                <a:cs typeface="Times New Roman"/>
              </a:rPr>
              <a:t>1,</a:t>
            </a:r>
            <a:r>
              <a:rPr sz="1600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00CC"/>
                </a:solidFill>
                <a:latin typeface="Times New Roman"/>
                <a:cs typeface="Times New Roman"/>
              </a:rPr>
              <a:t>L)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5926227" y="4980077"/>
          <a:ext cx="37338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  <a:gridCol w="381000"/>
                <a:gridCol w="381000"/>
                <a:gridCol w="381000"/>
                <a:gridCol w="381000"/>
                <a:gridCol w="381000"/>
                <a:gridCol w="381000"/>
                <a:gridCol w="838200"/>
              </a:tblGrid>
              <a:tr h="457200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3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3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7378700" y="3613150"/>
            <a:ext cx="914400" cy="838200"/>
          </a:xfrm>
          <a:custGeom>
            <a:avLst/>
            <a:gdLst/>
            <a:ahLst/>
            <a:cxnLst/>
            <a:rect l="l" t="t" r="r" b="b"/>
            <a:pathLst>
              <a:path w="914400" h="838200">
                <a:moveTo>
                  <a:pt x="914400" y="0"/>
                </a:moveTo>
                <a:lnTo>
                  <a:pt x="0" y="0"/>
                </a:lnTo>
                <a:lnTo>
                  <a:pt x="0" y="838200"/>
                </a:lnTo>
                <a:lnTo>
                  <a:pt x="457200" y="838200"/>
                </a:lnTo>
                <a:lnTo>
                  <a:pt x="914400" y="838200"/>
                </a:lnTo>
                <a:lnTo>
                  <a:pt x="9144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378700" y="3613150"/>
            <a:ext cx="914400" cy="838200"/>
          </a:xfrm>
          <a:prstGeom prst="rect">
            <a:avLst/>
          </a:prstGeom>
          <a:ln w="9344">
            <a:solidFill>
              <a:srgbClr val="070707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797800" y="4451350"/>
            <a:ext cx="76200" cy="533400"/>
            <a:chOff x="7797800" y="4451350"/>
            <a:chExt cx="76200" cy="533400"/>
          </a:xfrm>
        </p:grpSpPr>
        <p:sp>
          <p:nvSpPr>
            <p:cNvPr id="26" name="object 26"/>
            <p:cNvSpPr/>
            <p:nvPr/>
          </p:nvSpPr>
          <p:spPr>
            <a:xfrm>
              <a:off x="7835900" y="4451350"/>
              <a:ext cx="0" cy="463550"/>
            </a:xfrm>
            <a:custGeom>
              <a:avLst/>
              <a:gdLst/>
              <a:ahLst/>
              <a:cxnLst/>
              <a:rect l="l" t="t" r="r" b="b"/>
              <a:pathLst>
                <a:path h="463550">
                  <a:moveTo>
                    <a:pt x="0" y="0"/>
                  </a:moveTo>
                  <a:lnTo>
                    <a:pt x="0" y="463550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97800" y="4909819"/>
              <a:ext cx="76200" cy="74930"/>
            </a:xfrm>
            <a:custGeom>
              <a:avLst/>
              <a:gdLst/>
              <a:ahLst/>
              <a:cxnLst/>
              <a:rect l="l" t="t" r="r" b="b"/>
              <a:pathLst>
                <a:path w="76200" h="74929">
                  <a:moveTo>
                    <a:pt x="76200" y="0"/>
                  </a:moveTo>
                  <a:lnTo>
                    <a:pt x="0" y="0"/>
                  </a:lnTo>
                  <a:lnTo>
                    <a:pt x="38100" y="7492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892550" y="5425440"/>
            <a:ext cx="1671320" cy="858519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800" spc="2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800" spc="2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0)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 (q,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8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800" spc="2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800" spc="2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1)</a:t>
            </a:r>
            <a:r>
              <a:rPr sz="18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 (f,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 0,</a:t>
            </a:r>
            <a:r>
              <a:rPr sz="18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92550" y="6400800"/>
            <a:ext cx="182245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45" dirty="0">
                <a:solidFill>
                  <a:srgbClr val="FF0066"/>
                </a:solidFill>
                <a:latin typeface="Trebuchet MS"/>
                <a:cs typeface="Trebuchet MS"/>
              </a:rPr>
              <a:t>δ</a:t>
            </a:r>
            <a:r>
              <a:rPr sz="1800" b="1" spc="45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800" b="1" spc="-1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B)</a:t>
            </a:r>
            <a:r>
              <a:rPr sz="1800" b="1" spc="-1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=</a:t>
            </a:r>
            <a:r>
              <a:rPr sz="1800" b="1" spc="-3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800" b="1" spc="-1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1, </a:t>
            </a:r>
            <a:r>
              <a:rPr sz="1800" b="1" spc="-434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L)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185827" y="6291987"/>
          <a:ext cx="3781425" cy="46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700"/>
                <a:gridCol w="381000"/>
                <a:gridCol w="381000"/>
                <a:gridCol w="381000"/>
                <a:gridCol w="381000"/>
                <a:gridCol w="381000"/>
                <a:gridCol w="390525"/>
                <a:gridCol w="838200"/>
              </a:tblGrid>
              <a:tr h="46736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2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25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25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2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1" name="object 31"/>
          <p:cNvSpPr/>
          <p:nvPr/>
        </p:nvSpPr>
        <p:spPr>
          <a:xfrm>
            <a:off x="2142489" y="5726429"/>
            <a:ext cx="914400" cy="354330"/>
          </a:xfrm>
          <a:custGeom>
            <a:avLst/>
            <a:gdLst/>
            <a:ahLst/>
            <a:cxnLst/>
            <a:rect l="l" t="t" r="r" b="b"/>
            <a:pathLst>
              <a:path w="914400" h="354329">
                <a:moveTo>
                  <a:pt x="914400" y="0"/>
                </a:moveTo>
                <a:lnTo>
                  <a:pt x="0" y="0"/>
                </a:lnTo>
                <a:lnTo>
                  <a:pt x="0" y="354330"/>
                </a:lnTo>
                <a:lnTo>
                  <a:pt x="457200" y="354330"/>
                </a:lnTo>
                <a:lnTo>
                  <a:pt x="914400" y="354330"/>
                </a:lnTo>
                <a:lnTo>
                  <a:pt x="9144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142489" y="5726429"/>
            <a:ext cx="914400" cy="354330"/>
          </a:xfrm>
          <a:prstGeom prst="rect">
            <a:avLst/>
          </a:prstGeom>
          <a:ln w="9344">
            <a:solidFill>
              <a:srgbClr val="070707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320"/>
              </a:spcBef>
            </a:pP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62860" y="6080759"/>
            <a:ext cx="74930" cy="226060"/>
            <a:chOff x="2562860" y="6080759"/>
            <a:chExt cx="74930" cy="226060"/>
          </a:xfrm>
        </p:grpSpPr>
        <p:sp>
          <p:nvSpPr>
            <p:cNvPr id="34" name="object 34"/>
            <p:cNvSpPr/>
            <p:nvPr/>
          </p:nvSpPr>
          <p:spPr>
            <a:xfrm>
              <a:off x="2599690" y="6080759"/>
              <a:ext cx="0" cy="156210"/>
            </a:xfrm>
            <a:custGeom>
              <a:avLst/>
              <a:gdLst/>
              <a:ahLst/>
              <a:cxnLst/>
              <a:rect l="l" t="t" r="r" b="b"/>
              <a:pathLst>
                <a:path h="156210">
                  <a:moveTo>
                    <a:pt x="0" y="0"/>
                  </a:moveTo>
                  <a:lnTo>
                    <a:pt x="0" y="156209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62860" y="6231889"/>
              <a:ext cx="74930" cy="74930"/>
            </a:xfrm>
            <a:custGeom>
              <a:avLst/>
              <a:gdLst/>
              <a:ahLst/>
              <a:cxnLst/>
              <a:rect l="l" t="t" r="r" b="b"/>
              <a:pathLst>
                <a:path w="74930" h="74929">
                  <a:moveTo>
                    <a:pt x="74929" y="0"/>
                  </a:moveTo>
                  <a:lnTo>
                    <a:pt x="0" y="0"/>
                  </a:lnTo>
                  <a:lnTo>
                    <a:pt x="36829" y="74930"/>
                  </a:lnTo>
                  <a:lnTo>
                    <a:pt x="7492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2070" y="1379220"/>
            <a:ext cx="172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45" dirty="0">
                <a:solidFill>
                  <a:srgbClr val="FF0066"/>
                </a:solidFill>
                <a:latin typeface="Trebuchet MS"/>
                <a:cs typeface="Trebuchet MS"/>
              </a:rPr>
              <a:t>δ</a:t>
            </a:r>
            <a:r>
              <a:rPr sz="1800" b="1" spc="45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800" b="1" spc="-1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0)</a:t>
            </a:r>
            <a:r>
              <a:rPr sz="1800" b="1" spc="-1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=</a:t>
            </a:r>
            <a:r>
              <a:rPr sz="1800" b="1" spc="-2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800" b="1" spc="-1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0,</a:t>
            </a:r>
            <a:r>
              <a:rPr sz="1800" b="1" spc="-1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R)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672079"/>
            <a:ext cx="3733800" cy="463550"/>
          </a:xfrm>
          <a:custGeom>
            <a:avLst/>
            <a:gdLst/>
            <a:ahLst/>
            <a:cxnLst/>
            <a:rect l="l" t="t" r="r" b="b"/>
            <a:pathLst>
              <a:path w="3733800" h="463550">
                <a:moveTo>
                  <a:pt x="0" y="0"/>
                </a:moveTo>
                <a:lnTo>
                  <a:pt x="3733800" y="0"/>
                </a:lnTo>
              </a:path>
              <a:path w="3733800" h="463550">
                <a:moveTo>
                  <a:pt x="0" y="457200"/>
                </a:moveTo>
                <a:lnTo>
                  <a:pt x="3733800" y="457200"/>
                </a:lnTo>
              </a:path>
              <a:path w="3733800" h="463550">
                <a:moveTo>
                  <a:pt x="609600" y="36830"/>
                </a:moveTo>
                <a:lnTo>
                  <a:pt x="609600" y="463550"/>
                </a:lnTo>
              </a:path>
            </a:pathLst>
          </a:custGeom>
          <a:ln w="9344">
            <a:solidFill>
              <a:srgbClr val="070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679" y="1654810"/>
            <a:ext cx="4181475" cy="137795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2498090">
              <a:lnSpc>
                <a:spcPct val="100000"/>
              </a:lnSpc>
              <a:spcBef>
                <a:spcPts val="1220"/>
              </a:spcBef>
            </a:pPr>
            <a:r>
              <a:rPr sz="1800" spc="2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800" spc="2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1)</a:t>
            </a:r>
            <a:r>
              <a:rPr sz="18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(f, </a:t>
            </a:r>
            <a:r>
              <a:rPr sz="1800" spc="-10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800">
              <a:latin typeface="Times New Roman"/>
              <a:cs typeface="Times New Roman"/>
            </a:endParaRPr>
          </a:p>
          <a:p>
            <a:pPr marL="2498090">
              <a:lnSpc>
                <a:spcPct val="100000"/>
              </a:lnSpc>
              <a:spcBef>
                <a:spcPts val="1120"/>
              </a:spcBef>
            </a:pPr>
            <a:r>
              <a:rPr sz="1800" spc="2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800" spc="2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B)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1,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L)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48970" algn="l"/>
                <a:tab pos="1031875" algn="l"/>
                <a:tab pos="1414780" algn="l"/>
                <a:tab pos="1819275" algn="l"/>
                <a:tab pos="2222500" algn="l"/>
                <a:tab pos="2625725" algn="l"/>
                <a:tab pos="2950210" algn="l"/>
              </a:tabLst>
            </a:pP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.</a:t>
            </a:r>
            <a:r>
              <a:rPr sz="1800" b="1" spc="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.</a:t>
            </a:r>
            <a:r>
              <a:rPr sz="1800" b="1" spc="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.	B	B	0	0	1	B	.</a:t>
            </a:r>
            <a:r>
              <a:rPr sz="18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.</a:t>
            </a:r>
            <a:r>
              <a:rPr sz="18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85837" y="1410969"/>
            <a:ext cx="1914525" cy="1729739"/>
            <a:chOff x="985837" y="1410969"/>
            <a:chExt cx="1914525" cy="1729739"/>
          </a:xfrm>
        </p:grpSpPr>
        <p:sp>
          <p:nvSpPr>
            <p:cNvPr id="6" name="object 6"/>
            <p:cNvSpPr/>
            <p:nvPr/>
          </p:nvSpPr>
          <p:spPr>
            <a:xfrm>
              <a:off x="990600" y="2708909"/>
              <a:ext cx="1905000" cy="426720"/>
            </a:xfrm>
            <a:custGeom>
              <a:avLst/>
              <a:gdLst/>
              <a:ahLst/>
              <a:cxnLst/>
              <a:rect l="l" t="t" r="r" b="b"/>
              <a:pathLst>
                <a:path w="1905000" h="426719">
                  <a:moveTo>
                    <a:pt x="0" y="0"/>
                  </a:moveTo>
                  <a:lnTo>
                    <a:pt x="0" y="426719"/>
                  </a:lnTo>
                </a:path>
                <a:path w="1905000" h="426719">
                  <a:moveTo>
                    <a:pt x="381000" y="0"/>
                  </a:moveTo>
                  <a:lnTo>
                    <a:pt x="381000" y="426719"/>
                  </a:lnTo>
                </a:path>
                <a:path w="1905000" h="426719">
                  <a:moveTo>
                    <a:pt x="762000" y="0"/>
                  </a:moveTo>
                  <a:lnTo>
                    <a:pt x="762000" y="426719"/>
                  </a:lnTo>
                </a:path>
                <a:path w="1905000" h="426719">
                  <a:moveTo>
                    <a:pt x="1143000" y="0"/>
                  </a:moveTo>
                  <a:lnTo>
                    <a:pt x="1143000" y="426719"/>
                  </a:lnTo>
                </a:path>
                <a:path w="1905000" h="426719">
                  <a:moveTo>
                    <a:pt x="1524000" y="0"/>
                  </a:moveTo>
                  <a:lnTo>
                    <a:pt x="1524000" y="426719"/>
                  </a:lnTo>
                </a:path>
                <a:path w="1905000" h="426719">
                  <a:moveTo>
                    <a:pt x="1905000" y="0"/>
                  </a:moveTo>
                  <a:lnTo>
                    <a:pt x="1905000" y="426719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000" y="1410969"/>
              <a:ext cx="914400" cy="781050"/>
            </a:xfrm>
            <a:custGeom>
              <a:avLst/>
              <a:gdLst/>
              <a:ahLst/>
              <a:cxnLst/>
              <a:rect l="l" t="t" r="r" b="b"/>
              <a:pathLst>
                <a:path w="914400" h="781050">
                  <a:moveTo>
                    <a:pt x="914400" y="0"/>
                  </a:moveTo>
                  <a:lnTo>
                    <a:pt x="0" y="0"/>
                  </a:lnTo>
                  <a:lnTo>
                    <a:pt x="0" y="781050"/>
                  </a:lnTo>
                  <a:lnTo>
                    <a:pt x="457200" y="781050"/>
                  </a:lnTo>
                  <a:lnTo>
                    <a:pt x="914400" y="78105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FFCC99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24000" y="1410969"/>
            <a:ext cx="914400" cy="781050"/>
          </a:xfrm>
          <a:prstGeom prst="rect">
            <a:avLst/>
          </a:prstGeom>
          <a:ln w="9344">
            <a:solidFill>
              <a:srgbClr val="070707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43100" y="2192020"/>
            <a:ext cx="76200" cy="496570"/>
            <a:chOff x="1943100" y="2192020"/>
            <a:chExt cx="76200" cy="496570"/>
          </a:xfrm>
        </p:grpSpPr>
        <p:sp>
          <p:nvSpPr>
            <p:cNvPr id="10" name="object 10"/>
            <p:cNvSpPr/>
            <p:nvPr/>
          </p:nvSpPr>
          <p:spPr>
            <a:xfrm>
              <a:off x="1981200" y="2192020"/>
              <a:ext cx="0" cy="426720"/>
            </a:xfrm>
            <a:custGeom>
              <a:avLst/>
              <a:gdLst/>
              <a:ahLst/>
              <a:cxnLst/>
              <a:rect l="l" t="t" r="r" b="b"/>
              <a:pathLst>
                <a:path h="426719">
                  <a:moveTo>
                    <a:pt x="0" y="0"/>
                  </a:moveTo>
                  <a:lnTo>
                    <a:pt x="0" y="426719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43100" y="2613660"/>
              <a:ext cx="76200" cy="74930"/>
            </a:xfrm>
            <a:custGeom>
              <a:avLst/>
              <a:gdLst/>
              <a:ahLst/>
              <a:cxnLst/>
              <a:rect l="l" t="t" r="r" b="b"/>
              <a:pathLst>
                <a:path w="76200" h="74930">
                  <a:moveTo>
                    <a:pt x="76200" y="0"/>
                  </a:moveTo>
                  <a:lnTo>
                    <a:pt x="0" y="0"/>
                  </a:lnTo>
                  <a:lnTo>
                    <a:pt x="38100" y="7492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916419" y="1299210"/>
            <a:ext cx="1696085" cy="127635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800" spc="2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800" spc="2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0)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8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800" b="1" spc="45" dirty="0">
                <a:solidFill>
                  <a:srgbClr val="FF0066"/>
                </a:solidFill>
                <a:latin typeface="Trebuchet MS"/>
                <a:cs typeface="Trebuchet MS"/>
              </a:rPr>
              <a:t>δ</a:t>
            </a:r>
            <a:r>
              <a:rPr sz="1800" b="1" spc="45" dirty="0">
                <a:solidFill>
                  <a:srgbClr val="FF0066"/>
                </a:solidFill>
                <a:latin typeface="Times New Roman"/>
                <a:cs typeface="Times New Roman"/>
              </a:rPr>
              <a:t>(q,</a:t>
            </a:r>
            <a:r>
              <a:rPr sz="1800" b="1" spc="-1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1)</a:t>
            </a:r>
            <a:r>
              <a:rPr sz="1800" b="1" spc="-1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=</a:t>
            </a:r>
            <a:r>
              <a:rPr sz="1800" b="1" spc="-2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(f,</a:t>
            </a:r>
            <a:r>
              <a:rPr sz="1800" b="1" spc="-15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66"/>
                </a:solidFill>
                <a:latin typeface="Times New Roman"/>
                <a:cs typeface="Times New Roman"/>
              </a:rPr>
              <a:t>0, </a:t>
            </a:r>
            <a:r>
              <a:rPr sz="1800" b="1" spc="-5" dirty="0">
                <a:solidFill>
                  <a:srgbClr val="FF0066"/>
                </a:solidFill>
                <a:latin typeface="Times New Roman"/>
                <a:cs typeface="Times New Roman"/>
              </a:rPr>
              <a:t>R)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800" spc="25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800" spc="2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B)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800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8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CC"/>
                </a:solidFill>
                <a:latin typeface="Times New Roman"/>
                <a:cs typeface="Times New Roman"/>
              </a:rPr>
              <a:t>1, </a:t>
            </a:r>
            <a:r>
              <a:rPr sz="1800" spc="-5" dirty="0">
                <a:solidFill>
                  <a:srgbClr val="0000CC"/>
                </a:solidFill>
                <a:latin typeface="Times New Roman"/>
                <a:cs typeface="Times New Roman"/>
              </a:rPr>
              <a:t>L)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919627" y="2667407"/>
          <a:ext cx="377063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  <a:gridCol w="417830"/>
                <a:gridCol w="381000"/>
                <a:gridCol w="381000"/>
                <a:gridCol w="381000"/>
                <a:gridCol w="381000"/>
                <a:gridCol w="381000"/>
                <a:gridCol w="838200"/>
              </a:tblGrid>
              <a:tr h="457200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3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25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2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800" b="1" spc="-25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5753100" y="1300480"/>
            <a:ext cx="914400" cy="838200"/>
          </a:xfrm>
          <a:custGeom>
            <a:avLst/>
            <a:gdLst/>
            <a:ahLst/>
            <a:cxnLst/>
            <a:rect l="l" t="t" r="r" b="b"/>
            <a:pathLst>
              <a:path w="914400" h="838200">
                <a:moveTo>
                  <a:pt x="914400" y="0"/>
                </a:moveTo>
                <a:lnTo>
                  <a:pt x="0" y="0"/>
                </a:lnTo>
                <a:lnTo>
                  <a:pt x="0" y="838200"/>
                </a:lnTo>
                <a:lnTo>
                  <a:pt x="457200" y="838200"/>
                </a:lnTo>
                <a:lnTo>
                  <a:pt x="914400" y="838200"/>
                </a:lnTo>
                <a:lnTo>
                  <a:pt x="9144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753100" y="1300480"/>
            <a:ext cx="914400" cy="838200"/>
          </a:xfrm>
          <a:prstGeom prst="rect">
            <a:avLst/>
          </a:prstGeom>
          <a:ln w="9344">
            <a:solidFill>
              <a:srgbClr val="070707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00CC"/>
                </a:solidFill>
                <a:latin typeface="Times New Roman"/>
                <a:cs typeface="Times New Roman"/>
              </a:rPr>
              <a:t>q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172200" y="2138679"/>
            <a:ext cx="76200" cy="533400"/>
            <a:chOff x="6172200" y="2138679"/>
            <a:chExt cx="76200" cy="533400"/>
          </a:xfrm>
        </p:grpSpPr>
        <p:sp>
          <p:nvSpPr>
            <p:cNvPr id="17" name="object 17"/>
            <p:cNvSpPr/>
            <p:nvPr/>
          </p:nvSpPr>
          <p:spPr>
            <a:xfrm>
              <a:off x="6210300" y="2138679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80">
                  <a:moveTo>
                    <a:pt x="0" y="0"/>
                  </a:moveTo>
                  <a:lnTo>
                    <a:pt x="0" y="462280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72200" y="259587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882390" y="3732530"/>
            <a:ext cx="1549400" cy="113411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600" b="1" spc="40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b="1" spc="4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0)</a:t>
            </a:r>
            <a:r>
              <a:rPr sz="16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b="1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6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600" b="1" spc="40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b="1" spc="4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1)</a:t>
            </a:r>
            <a:r>
              <a:rPr sz="16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b="1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(f,</a:t>
            </a:r>
            <a:r>
              <a:rPr sz="16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0,</a:t>
            </a:r>
            <a:r>
              <a:rPr sz="16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600" b="1" spc="40" dirty="0">
                <a:solidFill>
                  <a:srgbClr val="0000CC"/>
                </a:solidFill>
                <a:latin typeface="Trebuchet MS"/>
                <a:cs typeface="Trebuchet MS"/>
              </a:rPr>
              <a:t>δ</a:t>
            </a:r>
            <a:r>
              <a:rPr sz="1600" b="1" spc="4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b="1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B)</a:t>
            </a:r>
            <a:r>
              <a:rPr sz="1600" b="1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=</a:t>
            </a:r>
            <a:r>
              <a:rPr sz="16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(q,</a:t>
            </a:r>
            <a:r>
              <a:rPr sz="16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1,</a:t>
            </a:r>
            <a:r>
              <a:rPr sz="1600" b="1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L)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8877" y="5225187"/>
          <a:ext cx="3733800" cy="457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  <a:gridCol w="381000"/>
                <a:gridCol w="381000"/>
                <a:gridCol w="381000"/>
                <a:gridCol w="381000"/>
                <a:gridCol w="381000"/>
                <a:gridCol w="381000"/>
                <a:gridCol w="838200"/>
              </a:tblGrid>
              <a:tr h="457199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40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R w="9525">
                      <a:solidFill>
                        <a:srgbClr val="070707"/>
                      </a:solidFill>
                      <a:prstDash val="solid"/>
                    </a:lnR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35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600" b="1" spc="-35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0000C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9525">
                      <a:solidFill>
                        <a:srgbClr val="070707"/>
                      </a:solidFill>
                      <a:prstDash val="solid"/>
                    </a:lnL>
                    <a:lnT w="9525">
                      <a:solidFill>
                        <a:srgbClr val="070707"/>
                      </a:solidFill>
                      <a:prstDash val="solid"/>
                    </a:lnT>
                    <a:lnB w="9525">
                      <a:solidFill>
                        <a:srgbClr val="07070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1" name="object 21"/>
          <p:cNvGrpSpPr/>
          <p:nvPr/>
        </p:nvGrpSpPr>
        <p:grpSpPr>
          <a:xfrm>
            <a:off x="2668587" y="3853497"/>
            <a:ext cx="923925" cy="847725"/>
            <a:chOff x="2668587" y="3853497"/>
            <a:chExt cx="923925" cy="847725"/>
          </a:xfrm>
        </p:grpSpPr>
        <p:sp>
          <p:nvSpPr>
            <p:cNvPr id="22" name="object 22"/>
            <p:cNvSpPr/>
            <p:nvPr/>
          </p:nvSpPr>
          <p:spPr>
            <a:xfrm>
              <a:off x="2673350" y="3858259"/>
              <a:ext cx="914400" cy="838200"/>
            </a:xfrm>
            <a:custGeom>
              <a:avLst/>
              <a:gdLst/>
              <a:ahLst/>
              <a:cxnLst/>
              <a:rect l="l" t="t" r="r" b="b"/>
              <a:pathLst>
                <a:path w="914400" h="838200">
                  <a:moveTo>
                    <a:pt x="91440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457200" y="838200"/>
                  </a:lnTo>
                  <a:lnTo>
                    <a:pt x="914400" y="8382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FFCC99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73350" y="3858259"/>
              <a:ext cx="914400" cy="838200"/>
            </a:xfrm>
            <a:custGeom>
              <a:avLst/>
              <a:gdLst/>
              <a:ahLst/>
              <a:cxnLst/>
              <a:rect l="l" t="t" r="r" b="b"/>
              <a:pathLst>
                <a:path w="914400" h="838200">
                  <a:moveTo>
                    <a:pt x="457200" y="838200"/>
                  </a:moveTo>
                  <a:lnTo>
                    <a:pt x="0" y="838200"/>
                  </a:lnTo>
                  <a:lnTo>
                    <a:pt x="0" y="0"/>
                  </a:lnTo>
                  <a:lnTo>
                    <a:pt x="914400" y="0"/>
                  </a:lnTo>
                  <a:lnTo>
                    <a:pt x="914400" y="838200"/>
                  </a:lnTo>
                  <a:lnTo>
                    <a:pt x="457200" y="838200"/>
                  </a:lnTo>
                  <a:close/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097529" y="4142740"/>
            <a:ext cx="806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CC"/>
                </a:solidFill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092450" y="4696459"/>
            <a:ext cx="76200" cy="533400"/>
            <a:chOff x="3092450" y="4696459"/>
            <a:chExt cx="76200" cy="533400"/>
          </a:xfrm>
        </p:grpSpPr>
        <p:sp>
          <p:nvSpPr>
            <p:cNvPr id="26" name="object 26"/>
            <p:cNvSpPr/>
            <p:nvPr/>
          </p:nvSpPr>
          <p:spPr>
            <a:xfrm>
              <a:off x="3130550" y="4696459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2279"/>
                  </a:lnTo>
                </a:path>
              </a:pathLst>
            </a:custGeom>
            <a:ln w="9344">
              <a:solidFill>
                <a:srgbClr val="07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92450" y="515365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077459" y="5093970"/>
            <a:ext cx="24885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aseline="6944" dirty="0">
                <a:solidFill>
                  <a:srgbClr val="070707"/>
                </a:solidFill>
                <a:latin typeface="Courier New"/>
                <a:cs typeface="Courier New"/>
              </a:rPr>
              <a:t>o</a:t>
            </a:r>
            <a:r>
              <a:rPr sz="3000" spc="-277" baseline="6944" dirty="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No</a:t>
            </a:r>
            <a:r>
              <a:rPr sz="20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move</a:t>
            </a:r>
            <a:r>
              <a:rPr sz="2000" b="1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is possible. </a:t>
            </a:r>
            <a:r>
              <a:rPr sz="2000" b="1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The </a:t>
            </a:r>
            <a:r>
              <a:rPr sz="20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TM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halts and </a:t>
            </a:r>
            <a:r>
              <a:rPr sz="200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69" y="1306829"/>
            <a:ext cx="16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60" dirty="0">
                <a:solidFill>
                  <a:srgbClr val="070707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18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4669" y="1356359"/>
            <a:ext cx="92830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latin typeface="Times New Roman"/>
                <a:cs typeface="Times New Roman"/>
              </a:rPr>
              <a:t>Initially, </a:t>
            </a:r>
            <a:r>
              <a:rPr dirty="0">
                <a:latin typeface="Times New Roman"/>
                <a:cs typeface="Times New Roman"/>
              </a:rPr>
              <a:t>a TM </a:t>
            </a:r>
            <a:r>
              <a:rPr spc="-5" dirty="0">
                <a:latin typeface="Times New Roman"/>
                <a:cs typeface="Times New Roman"/>
              </a:rPr>
              <a:t>has </a:t>
            </a:r>
            <a:r>
              <a:rPr dirty="0">
                <a:latin typeface="Times New Roman"/>
                <a:cs typeface="Times New Roman"/>
              </a:rPr>
              <a:t>a tape consisting of a string of </a:t>
            </a:r>
            <a:r>
              <a:rPr spc="-5" dirty="0">
                <a:latin typeface="Times New Roman"/>
                <a:cs typeface="Times New Roman"/>
              </a:rPr>
              <a:t>input </a:t>
            </a:r>
            <a:r>
              <a:rPr dirty="0">
                <a:latin typeface="Times New Roman"/>
                <a:cs typeface="Times New Roman"/>
              </a:rPr>
              <a:t>symbols surrounded </a:t>
            </a:r>
            <a:r>
              <a:rPr spc="-58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by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 infinity of blanks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in both directions.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469" y="2038350"/>
            <a:ext cx="1663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60" dirty="0">
                <a:solidFill>
                  <a:srgbClr val="070707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</a:pPr>
            <a:r>
              <a:rPr sz="2400" spc="-960" dirty="0">
                <a:solidFill>
                  <a:srgbClr val="070707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</a:pPr>
            <a:r>
              <a:rPr sz="2400" spc="-960" dirty="0">
                <a:solidFill>
                  <a:srgbClr val="070707"/>
                </a:solidFill>
                <a:latin typeface="Segoe UI Symbol"/>
                <a:cs typeface="Segoe UI Symbol"/>
              </a:rPr>
              <a:t>▪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69" y="2087879"/>
            <a:ext cx="968565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0" marR="36258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spc="-6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TM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start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state,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head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at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leftmost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input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symbol.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Every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computable function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can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be computed by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machine.</a:t>
            </a:r>
            <a:endParaRPr sz="2400">
              <a:latin typeface="Times New Roman"/>
              <a:cs typeface="Times New Roman"/>
            </a:endParaRPr>
          </a:p>
          <a:p>
            <a:pPr marL="482600" marR="485775">
              <a:lnSpc>
                <a:spcPct val="100000"/>
              </a:lnSpc>
            </a:pP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Every efficiently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computable function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can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be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efficiently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computed by a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machine.</a:t>
            </a:r>
            <a:endParaRPr sz="2400">
              <a:latin typeface="Times New Roman"/>
              <a:cs typeface="Times New Roman"/>
            </a:endParaRPr>
          </a:p>
          <a:p>
            <a:pPr marL="482600" indent="-457200">
              <a:lnSpc>
                <a:spcPct val="100000"/>
              </a:lnSpc>
              <a:buFont typeface="Segoe UI Symbol"/>
              <a:buChar char="▪"/>
              <a:tabLst>
                <a:tab pos="481965" algn="l"/>
                <a:tab pos="482600" algn="l"/>
              </a:tabLst>
            </a:pP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1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set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or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function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computable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if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there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is a</a:t>
            </a:r>
            <a:r>
              <a:rPr sz="2400" spc="-5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machine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computing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it.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69" y="3916679"/>
            <a:ext cx="9661525" cy="191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57200">
              <a:lnSpc>
                <a:spcPct val="100000"/>
              </a:lnSpc>
              <a:spcBef>
                <a:spcPts val="100"/>
              </a:spcBef>
              <a:buFont typeface="Segoe UI Symbol"/>
              <a:buChar char="❑"/>
              <a:tabLst>
                <a:tab pos="508000" algn="l"/>
              </a:tabLst>
            </a:pPr>
            <a:r>
              <a:rPr sz="2800" b="1" spc="-50" dirty="0">
                <a:solidFill>
                  <a:srgbClr val="0000CC"/>
                </a:solidFill>
                <a:latin typeface="Times New Roman"/>
                <a:cs typeface="Times New Roman"/>
              </a:rPr>
              <a:t>Turing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machine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computable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functions</a:t>
            </a:r>
            <a:endParaRPr sz="2800">
              <a:latin typeface="Times New Roman"/>
              <a:cs typeface="Times New Roman"/>
            </a:endParaRPr>
          </a:p>
          <a:p>
            <a:pPr marL="508000" marR="43180" indent="-457200">
              <a:lnSpc>
                <a:spcPct val="100000"/>
              </a:lnSpc>
              <a:buFont typeface="Segoe UI Symbol"/>
              <a:buChar char="✓"/>
              <a:tabLst>
                <a:tab pos="507365" algn="l"/>
                <a:tab pos="508000" algn="l"/>
              </a:tabLst>
            </a:pP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400" i="1" spc="-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2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computes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a function f :</a:t>
            </a:r>
            <a:r>
              <a:rPr sz="2400" i="1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Σ</a:t>
            </a:r>
            <a:r>
              <a:rPr sz="2400" i="1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280" dirty="0">
                <a:solidFill>
                  <a:srgbClr val="070707"/>
                </a:solidFill>
                <a:latin typeface="Lucida Sans Unicode"/>
                <a:cs typeface="Lucida Sans Unicode"/>
              </a:rPr>
              <a:t>∗</a:t>
            </a:r>
            <a:r>
              <a:rPr sz="2400" spc="-185" dirty="0">
                <a:solidFill>
                  <a:srgbClr val="070707"/>
                </a:solidFill>
                <a:latin typeface="Lucida Sans Unicode"/>
                <a:cs typeface="Lucida Sans Unicode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→ </a:t>
            </a:r>
            <a:r>
              <a:rPr sz="2400" i="1" spc="-130" dirty="0">
                <a:solidFill>
                  <a:srgbClr val="070707"/>
                </a:solidFill>
                <a:latin typeface="Times New Roman"/>
                <a:cs typeface="Times New Roman"/>
              </a:rPr>
              <a:t>Σ</a:t>
            </a:r>
            <a:r>
              <a:rPr sz="2400" spc="-130" dirty="0">
                <a:solidFill>
                  <a:srgbClr val="070707"/>
                </a:solidFill>
                <a:latin typeface="Lucida Sans Unicode"/>
                <a:cs typeface="Lucida Sans Unicode"/>
              </a:rPr>
              <a:t>∗</a:t>
            </a:r>
            <a:r>
              <a:rPr sz="2400" spc="-190" dirty="0">
                <a:solidFill>
                  <a:srgbClr val="070707"/>
                </a:solidFill>
                <a:latin typeface="Lucida Sans Unicode"/>
                <a:cs typeface="Lucida Sans Unicode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if, for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any input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30" dirty="0">
                <a:solidFill>
                  <a:srgbClr val="070707"/>
                </a:solidFill>
                <a:latin typeface="Times New Roman"/>
                <a:cs typeface="Times New Roman"/>
              </a:rPr>
              <a:t>word </a:t>
            </a:r>
            <a:r>
              <a:rPr sz="2400" i="1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90" dirty="0">
                <a:solidFill>
                  <a:srgbClr val="070707"/>
                </a:solidFill>
                <a:latin typeface="Times New Roman"/>
                <a:cs typeface="Times New Roman"/>
              </a:rPr>
              <a:t>w,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always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stops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in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a configuration </a:t>
            </a:r>
            <a:r>
              <a:rPr sz="2400" i="1" spc="-25" dirty="0">
                <a:solidFill>
                  <a:srgbClr val="070707"/>
                </a:solidFill>
                <a:latin typeface="Times New Roman"/>
                <a:cs typeface="Times New Roman"/>
              </a:rPr>
              <a:t>where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f(w)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400" i="1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on the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tape.</a:t>
            </a:r>
            <a:endParaRPr sz="2400">
              <a:latin typeface="Times New Roman"/>
              <a:cs typeface="Times New Roman"/>
            </a:endParaRPr>
          </a:p>
          <a:p>
            <a:pPr marL="508000" marR="86995" indent="-457200">
              <a:lnSpc>
                <a:spcPct val="100000"/>
              </a:lnSpc>
              <a:buFont typeface="Segoe UI Symbol"/>
              <a:buChar char="✓"/>
              <a:tabLst>
                <a:tab pos="507365" algn="l"/>
                <a:tab pos="508000" algn="l"/>
              </a:tabLst>
            </a:pP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functions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that </a:t>
            </a:r>
            <a:r>
              <a:rPr sz="2400" i="1" spc="-35" dirty="0">
                <a:solidFill>
                  <a:srgbClr val="070707"/>
                </a:solidFill>
                <a:latin typeface="Times New Roman"/>
                <a:cs typeface="Times New Roman"/>
              </a:rPr>
              <a:t>are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computable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an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effective</a:t>
            </a:r>
            <a:r>
              <a:rPr sz="24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25" dirty="0">
                <a:solidFill>
                  <a:srgbClr val="070707"/>
                </a:solidFill>
                <a:latin typeface="Times New Roman"/>
                <a:cs typeface="Times New Roman"/>
              </a:rPr>
              <a:t>procedure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35" dirty="0">
                <a:solidFill>
                  <a:srgbClr val="070707"/>
                </a:solidFill>
                <a:latin typeface="Times New Roman"/>
                <a:cs typeface="Times New Roman"/>
              </a:rPr>
              <a:t>are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those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that </a:t>
            </a:r>
            <a:r>
              <a:rPr sz="2400" i="1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35" dirty="0">
                <a:solidFill>
                  <a:srgbClr val="070707"/>
                </a:solidFill>
                <a:latin typeface="Times New Roman"/>
                <a:cs typeface="Times New Roman"/>
              </a:rPr>
              <a:t>are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 computable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by a </a:t>
            </a:r>
            <a:r>
              <a:rPr sz="2400" i="1" spc="-2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400" i="1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7600" y="515620"/>
            <a:ext cx="6076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00CC"/>
                </a:solidFill>
                <a:latin typeface="Arial"/>
                <a:cs typeface="Arial"/>
              </a:rPr>
              <a:t>Designing</a:t>
            </a:r>
            <a:r>
              <a:rPr sz="3600" b="1" spc="-4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3600" b="1" spc="-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600" b="1" spc="-50" dirty="0">
                <a:solidFill>
                  <a:srgbClr val="0000CC"/>
                </a:solidFill>
                <a:latin typeface="Arial"/>
                <a:cs typeface="Arial"/>
              </a:rPr>
              <a:t>Turing</a:t>
            </a:r>
            <a:r>
              <a:rPr sz="3600" b="1" spc="-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0000CC"/>
                </a:solidFill>
                <a:latin typeface="Arial"/>
                <a:cs typeface="Arial"/>
              </a:rPr>
              <a:t>Machine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19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339" y="1186180"/>
            <a:ext cx="9466580" cy="285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706755">
              <a:lnSpc>
                <a:spcPct val="136700"/>
              </a:lnSpc>
              <a:spcBef>
                <a:spcPts val="100"/>
              </a:spcBef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Example 1:-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Design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TM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recognize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all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strings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consisting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odd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number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α’s.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Solution:</a:t>
            </a:r>
            <a:r>
              <a:rPr sz="2000" spc="-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machine</a:t>
            </a:r>
            <a:r>
              <a:rPr sz="2000" spc="4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M</a:t>
            </a:r>
            <a:r>
              <a:rPr sz="2000" b="1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can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constructed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following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moves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−</a:t>
            </a:r>
            <a:endParaRPr sz="2000">
              <a:latin typeface="Times New Roman"/>
              <a:cs typeface="Times New Roman"/>
            </a:endParaRPr>
          </a:p>
          <a:p>
            <a:pPr marL="248920" indent="-211454">
              <a:lnSpc>
                <a:spcPct val="100000"/>
              </a:lnSpc>
              <a:spcBef>
                <a:spcPts val="870"/>
              </a:spcBef>
              <a:buClr>
                <a:srgbClr val="0000CC"/>
              </a:buClr>
              <a:buSzPct val="95000"/>
              <a:buFont typeface="Segoe UI Symbol"/>
              <a:buChar char="✓"/>
              <a:tabLst>
                <a:tab pos="249554" algn="l"/>
              </a:tabLst>
            </a:pP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Let</a:t>
            </a:r>
            <a:r>
              <a:rPr sz="20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spc="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1</a:t>
            </a:r>
            <a:r>
              <a:rPr sz="1725" b="1" spc="322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be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initial</a:t>
            </a:r>
            <a:r>
              <a:rPr sz="20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state.</a:t>
            </a:r>
            <a:endParaRPr sz="2000">
              <a:latin typeface="Times New Roman"/>
              <a:cs typeface="Times New Roman"/>
            </a:endParaRPr>
          </a:p>
          <a:p>
            <a:pPr marL="248920" indent="-211454">
              <a:lnSpc>
                <a:spcPct val="100000"/>
              </a:lnSpc>
              <a:spcBef>
                <a:spcPts val="1000"/>
              </a:spcBef>
              <a:buClr>
                <a:srgbClr val="0000CC"/>
              </a:buClr>
              <a:buSzPct val="95000"/>
              <a:buFont typeface="Segoe UI Symbol"/>
              <a:buChar char="✓"/>
              <a:tabLst>
                <a:tab pos="249554" algn="l"/>
              </a:tabLst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If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M</a:t>
            </a:r>
            <a:r>
              <a:rPr sz="2000" b="1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in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1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; on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scanning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α,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enters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2</a:t>
            </a:r>
            <a:r>
              <a:rPr sz="1725" b="1" spc="33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writes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B</a:t>
            </a:r>
            <a:r>
              <a:rPr sz="200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(blank).</a:t>
            </a:r>
            <a:endParaRPr sz="2000">
              <a:latin typeface="Times New Roman"/>
              <a:cs typeface="Times New Roman"/>
            </a:endParaRPr>
          </a:p>
          <a:p>
            <a:pPr marL="248920" indent="-211454">
              <a:lnSpc>
                <a:spcPct val="100000"/>
              </a:lnSpc>
              <a:spcBef>
                <a:spcPts val="990"/>
              </a:spcBef>
              <a:buClr>
                <a:srgbClr val="0000CC"/>
              </a:buClr>
              <a:buSzPct val="95000"/>
              <a:buFont typeface="Segoe UI Symbol"/>
              <a:buChar char="✓"/>
              <a:tabLst>
                <a:tab pos="249554" algn="l"/>
              </a:tabLst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If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M</a:t>
            </a:r>
            <a:r>
              <a:rPr sz="2000" b="1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in</a:t>
            </a:r>
            <a:r>
              <a:rPr sz="2000" spc="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2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; on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scanning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α,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enters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2000" spc="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1</a:t>
            </a:r>
            <a:r>
              <a:rPr sz="1725" b="1" spc="33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writes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B</a:t>
            </a:r>
            <a:r>
              <a:rPr sz="200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(blank).</a:t>
            </a:r>
            <a:endParaRPr sz="2000">
              <a:latin typeface="Times New Roman"/>
              <a:cs typeface="Times New Roman"/>
            </a:endParaRPr>
          </a:p>
          <a:p>
            <a:pPr marL="38100" marR="30480">
              <a:lnSpc>
                <a:spcPts val="2270"/>
              </a:lnSpc>
              <a:spcBef>
                <a:spcPts val="1170"/>
              </a:spcBef>
              <a:buClr>
                <a:srgbClr val="0000CC"/>
              </a:buClr>
              <a:buSzPct val="95000"/>
              <a:buFont typeface="Segoe UI Symbol"/>
              <a:buChar char="✓"/>
              <a:tabLst>
                <a:tab pos="249554" algn="l"/>
              </a:tabLst>
            </a:pP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From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above moves,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we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can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see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that</a:t>
            </a:r>
            <a:r>
              <a:rPr sz="2000" spc="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M</a:t>
            </a:r>
            <a:r>
              <a:rPr sz="2000" b="1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enters 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2000" spc="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1</a:t>
            </a:r>
            <a:r>
              <a:rPr sz="1725" b="1" spc="33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if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scans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even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number of </a:t>
            </a:r>
            <a:r>
              <a:rPr sz="2000" spc="-484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α’s,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and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enters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state</a:t>
            </a:r>
            <a:r>
              <a:rPr sz="2000" spc="4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spc="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2</a:t>
            </a:r>
            <a:r>
              <a:rPr sz="1725" b="1" spc="330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if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it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scans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an</a:t>
            </a:r>
            <a:r>
              <a:rPr sz="2000" spc="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odd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number</a:t>
            </a:r>
            <a:r>
              <a:rPr sz="2000" spc="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of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α’s.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Hence</a:t>
            </a:r>
            <a:r>
              <a:rPr sz="2000" spc="6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1725" b="1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2</a:t>
            </a:r>
            <a:r>
              <a:rPr sz="1725" b="1" spc="337" baseline="-14492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 the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only</a:t>
            </a:r>
            <a:r>
              <a:rPr sz="20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accepting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4001770"/>
            <a:ext cx="5537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70707"/>
                </a:solidFill>
                <a:latin typeface="Times New Roman"/>
                <a:cs typeface="Times New Roman"/>
              </a:rPr>
              <a:t>s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a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t</a:t>
            </a:r>
            <a:r>
              <a:rPr sz="2000" spc="-10" dirty="0">
                <a:solidFill>
                  <a:srgbClr val="070707"/>
                </a:solidFill>
                <a:latin typeface="Times New Roman"/>
                <a:cs typeface="Times New Roman"/>
              </a:rPr>
              <a:t>e</a:t>
            </a:r>
            <a:r>
              <a:rPr sz="2000" dirty="0">
                <a:solidFill>
                  <a:srgbClr val="070707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15900" y="5259070"/>
          <a:ext cx="8549004" cy="1329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9880"/>
                <a:gridCol w="2849245"/>
                <a:gridCol w="2849879"/>
              </a:tblGrid>
              <a:tr h="666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2000" b="1" spc="-4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Tape</a:t>
                      </a:r>
                      <a:r>
                        <a:rPr sz="2000" b="1" spc="-2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alphabet</a:t>
                      </a:r>
                      <a:r>
                        <a:rPr sz="2000" b="1" spc="-2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symbol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8894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49784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2000" b="1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2000" b="1" spc="-4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1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spc="1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te ‘</a:t>
                      </a:r>
                      <a:r>
                        <a:rPr sz="2000" b="1" spc="2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50" b="1" spc="7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’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8894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497205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2000" b="1" spc="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2000" b="1" spc="-4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spc="-1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spc="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1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te</a:t>
                      </a:r>
                      <a:r>
                        <a:rPr sz="2000" b="1" spc="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‘</a:t>
                      </a:r>
                      <a:r>
                        <a:rPr sz="2000" b="1" spc="2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50" b="1" spc="7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’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8894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</a:tr>
              <a:tr h="66230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b="1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α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ts val="2005"/>
                        </a:lnSpc>
                        <a:spcBef>
                          <a:spcPts val="375"/>
                        </a:spcBef>
                      </a:pPr>
                      <a:r>
                        <a:rPr sz="2000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BRq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64820" algn="ctr">
                        <a:lnSpc>
                          <a:spcPts val="445"/>
                        </a:lnSpc>
                      </a:pPr>
                      <a:r>
                        <a:rPr sz="7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ctr">
                        <a:lnSpc>
                          <a:spcPts val="2005"/>
                        </a:lnSpc>
                        <a:spcBef>
                          <a:spcPts val="375"/>
                        </a:spcBef>
                      </a:pPr>
                      <a:r>
                        <a:rPr sz="2000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BRq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65455" algn="ctr">
                        <a:lnSpc>
                          <a:spcPts val="445"/>
                        </a:lnSpc>
                      </a:pPr>
                      <a:r>
                        <a:rPr sz="7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456689" y="4065270"/>
            <a:ext cx="4973320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Hence,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450"/>
              </a:lnSpc>
            </a:pPr>
            <a:r>
              <a:rPr sz="2400" dirty="0">
                <a:latin typeface="Times New Roman"/>
                <a:cs typeface="Times New Roman"/>
              </a:rPr>
              <a:t>M =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{</a:t>
            </a:r>
            <a:r>
              <a:rPr sz="2400" spc="-5" dirty="0">
                <a:latin typeface="Times New Roman"/>
                <a:cs typeface="Times New Roman"/>
              </a:rPr>
              <a:t>{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-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}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{1}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5" dirty="0">
                <a:latin typeface="Times New Roman"/>
                <a:cs typeface="Times New Roman"/>
              </a:rPr>
              <a:t> {1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5" dirty="0">
                <a:latin typeface="Times New Roman"/>
                <a:cs typeface="Times New Roman"/>
              </a:rPr>
              <a:t> B}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5" dirty="0">
                <a:latin typeface="Times New Roman"/>
                <a:cs typeface="Times New Roman"/>
              </a:rPr>
              <a:t> δ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15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{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}}</a:t>
            </a:r>
            <a:endParaRPr sz="2400">
              <a:latin typeface="Times New Roman"/>
              <a:cs typeface="Times New Roman"/>
            </a:endParaRPr>
          </a:p>
          <a:p>
            <a:pPr marL="1053465">
              <a:lnSpc>
                <a:spcPts val="530"/>
              </a:lnSpc>
              <a:tabLst>
                <a:tab pos="1410335" algn="l"/>
                <a:tab pos="3758565" algn="l"/>
                <a:tab pos="4615815" algn="l"/>
              </a:tabLst>
            </a:pPr>
            <a:r>
              <a:rPr sz="800" spc="5" dirty="0">
                <a:latin typeface="Times New Roman"/>
                <a:cs typeface="Times New Roman"/>
              </a:rPr>
              <a:t>1	2	1	2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where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δ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given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by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−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45930" y="6663690"/>
            <a:ext cx="1676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000CC"/>
                </a:solidFill>
                <a:latin typeface="Microsoft Sans Serif"/>
                <a:cs typeface="Microsoft Sans Serif"/>
              </a:rPr>
              <a:t>16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086485" marR="5080">
              <a:lnSpc>
                <a:spcPts val="2590"/>
              </a:lnSpc>
              <a:spcBef>
                <a:spcPts val="425"/>
              </a:spcBef>
            </a:pPr>
            <a:r>
              <a:rPr spc="-5" dirty="0">
                <a:latin typeface="Times New Roman"/>
                <a:cs typeface="Times New Roman"/>
              </a:rPr>
              <a:t>Example </a:t>
            </a:r>
            <a:r>
              <a:rPr dirty="0">
                <a:latin typeface="Times New Roman"/>
                <a:cs typeface="Times New Roman"/>
              </a:rPr>
              <a:t>2 : </a:t>
            </a:r>
            <a:r>
              <a:rPr spc="-5" dirty="0">
                <a:latin typeface="Times New Roman"/>
                <a:cs typeface="Times New Roman"/>
              </a:rPr>
              <a:t>Design </a:t>
            </a:r>
            <a:r>
              <a:rPr dirty="0">
                <a:latin typeface="Times New Roman"/>
                <a:cs typeface="Times New Roman"/>
              </a:rPr>
              <a:t>a </a:t>
            </a:r>
            <a:r>
              <a:rPr spc="-15" dirty="0">
                <a:latin typeface="Times New Roman"/>
                <a:cs typeface="Times New Roman"/>
              </a:rPr>
              <a:t>Turing </a:t>
            </a:r>
            <a:r>
              <a:rPr spc="-5" dirty="0">
                <a:latin typeface="Times New Roman"/>
                <a:cs typeface="Times New Roman"/>
              </a:rPr>
              <a:t>Machine </a:t>
            </a:r>
            <a:r>
              <a:rPr dirty="0">
                <a:latin typeface="Times New Roman"/>
                <a:cs typeface="Times New Roman"/>
              </a:rPr>
              <a:t>that reads a string 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representing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binary number and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erases</a:t>
            </a:r>
            <a:r>
              <a:rPr dirty="0">
                <a:latin typeface="Times New Roman"/>
                <a:cs typeface="Times New Roman"/>
              </a:rPr>
              <a:t> all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leading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45" dirty="0">
                <a:latin typeface="Times New Roman"/>
                <a:cs typeface="Times New Roman"/>
              </a:rPr>
              <a:t>0’s</a:t>
            </a:r>
            <a:r>
              <a:rPr dirty="0">
                <a:latin typeface="Times New Roman"/>
                <a:cs typeface="Times New Roman"/>
              </a:rPr>
              <a:t> in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 </a:t>
            </a:r>
            <a:r>
              <a:rPr spc="-5" dirty="0">
                <a:latin typeface="Times New Roman"/>
                <a:cs typeface="Times New Roman"/>
              </a:rPr>
              <a:t>string. </a:t>
            </a:r>
            <a:r>
              <a:rPr spc="-585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Times New Roman"/>
                <a:cs typeface="Times New Roman"/>
              </a:rPr>
              <a:t>However,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if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5" dirty="0">
                <a:latin typeface="Times New Roman"/>
                <a:cs typeface="Times New Roman"/>
              </a:rPr>
              <a:t> string</a:t>
            </a:r>
            <a:r>
              <a:rPr dirty="0">
                <a:latin typeface="Times New Roman"/>
                <a:cs typeface="Times New Roman"/>
              </a:rPr>
              <a:t> comprises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only </a:t>
            </a:r>
            <a:r>
              <a:rPr spc="-35" dirty="0">
                <a:latin typeface="Times New Roman"/>
                <a:cs typeface="Times New Roman"/>
              </a:rPr>
              <a:t>0’s,</a:t>
            </a:r>
            <a:r>
              <a:rPr dirty="0">
                <a:latin typeface="Times New Roman"/>
                <a:cs typeface="Times New Roman"/>
              </a:rPr>
              <a:t> it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keeps one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0.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280" y="1292860"/>
            <a:ext cx="9770110" cy="5224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5560" algn="just">
              <a:lnSpc>
                <a:spcPct val="106800"/>
              </a:lnSpc>
              <a:spcBef>
                <a:spcPts val="100"/>
              </a:spcBef>
            </a:pPr>
            <a:r>
              <a:rPr sz="2200" b="1" i="1" spc="-5" dirty="0">
                <a:latin typeface="Times New Roman"/>
                <a:cs typeface="Times New Roman"/>
              </a:rPr>
              <a:t>Solution</a:t>
            </a:r>
            <a:r>
              <a:rPr sz="2200" spc="-5" dirty="0">
                <a:solidFill>
                  <a:srgbClr val="0000CC"/>
                </a:solidFill>
                <a:latin typeface="Times New Roman"/>
                <a:cs typeface="Times New Roman"/>
              </a:rPr>
              <a:t>: </a:t>
            </a:r>
            <a:r>
              <a:rPr sz="2200" spc="-5" dirty="0">
                <a:latin typeface="Times New Roman"/>
                <a:cs typeface="Times New Roman"/>
              </a:rPr>
              <a:t>Let </a:t>
            </a:r>
            <a:r>
              <a:rPr sz="2200" dirty="0">
                <a:latin typeface="Times New Roman"/>
                <a:cs typeface="Times New Roman"/>
              </a:rPr>
              <a:t>us </a:t>
            </a:r>
            <a:r>
              <a:rPr sz="2200" spc="-5" dirty="0">
                <a:latin typeface="Times New Roman"/>
                <a:cs typeface="Times New Roman"/>
              </a:rPr>
              <a:t>assume </a:t>
            </a:r>
            <a:r>
              <a:rPr sz="2200" dirty="0">
                <a:latin typeface="Times New Roman"/>
                <a:cs typeface="Times New Roman"/>
              </a:rPr>
              <a:t>that </a:t>
            </a:r>
            <a:r>
              <a:rPr sz="2200" spc="-5" dirty="0">
                <a:latin typeface="Times New Roman"/>
                <a:cs typeface="Times New Roman"/>
              </a:rPr>
              <a:t>the input string is terminated </a:t>
            </a:r>
            <a:r>
              <a:rPr sz="2200" dirty="0">
                <a:latin typeface="Times New Roman"/>
                <a:cs typeface="Times New Roman"/>
              </a:rPr>
              <a:t>by a </a:t>
            </a:r>
            <a:r>
              <a:rPr sz="2200" spc="-5" dirty="0">
                <a:latin typeface="Times New Roman"/>
                <a:cs typeface="Times New Roman"/>
              </a:rPr>
              <a:t>blank symbol, </a:t>
            </a:r>
            <a:r>
              <a:rPr sz="2200" dirty="0">
                <a:latin typeface="Times New Roman"/>
                <a:cs typeface="Times New Roman"/>
              </a:rPr>
              <a:t>B, </a:t>
            </a:r>
            <a:r>
              <a:rPr sz="2200" spc="-5" dirty="0">
                <a:latin typeface="Times New Roman"/>
                <a:cs typeface="Times New Roman"/>
              </a:rPr>
              <a:t>at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each </a:t>
            </a:r>
            <a:r>
              <a:rPr sz="2200" dirty="0">
                <a:latin typeface="Times New Roman"/>
                <a:cs typeface="Times New Roman"/>
              </a:rPr>
              <a:t>end of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-5" dirty="0">
                <a:latin typeface="Times New Roman"/>
                <a:cs typeface="Times New Roman"/>
              </a:rPr>
              <a:t> string.</a:t>
            </a:r>
            <a:endParaRPr sz="2200">
              <a:latin typeface="Times New Roman"/>
              <a:cs typeface="Times New Roman"/>
            </a:endParaRPr>
          </a:p>
          <a:p>
            <a:pPr marL="38100" algn="just">
              <a:lnSpc>
                <a:spcPct val="100000"/>
              </a:lnSpc>
              <a:spcBef>
                <a:spcPts val="910"/>
              </a:spcBef>
            </a:pP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Turing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Machine, M,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can</a:t>
            </a:r>
            <a:r>
              <a:rPr sz="2200" dirty="0">
                <a:latin typeface="Times New Roman"/>
                <a:cs typeface="Times New Roman"/>
              </a:rPr>
              <a:t> be </a:t>
            </a:r>
            <a:r>
              <a:rPr sz="2200" spc="-5" dirty="0">
                <a:latin typeface="Times New Roman"/>
                <a:cs typeface="Times New Roman"/>
              </a:rPr>
              <a:t>constructed</a:t>
            </a:r>
            <a:r>
              <a:rPr sz="2200" dirty="0">
                <a:latin typeface="Times New Roman"/>
                <a:cs typeface="Times New Roman"/>
              </a:rPr>
              <a:t> by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following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moves </a:t>
            </a:r>
            <a:r>
              <a:rPr sz="2200" dirty="0">
                <a:latin typeface="Times New Roman"/>
                <a:cs typeface="Times New Roman"/>
              </a:rPr>
              <a:t>−</a:t>
            </a:r>
            <a:endParaRPr sz="2200">
              <a:latin typeface="Times New Roman"/>
              <a:cs typeface="Times New Roman"/>
            </a:endParaRPr>
          </a:p>
          <a:p>
            <a:pPr marL="96520" indent="-59055" algn="just">
              <a:lnSpc>
                <a:spcPct val="100000"/>
              </a:lnSpc>
              <a:spcBef>
                <a:spcPts val="200"/>
              </a:spcBef>
              <a:buSzPct val="40909"/>
              <a:buFont typeface="Segoe UI Symbol"/>
              <a:buChar char="▪"/>
              <a:tabLst>
                <a:tab pos="97155" algn="l"/>
              </a:tabLst>
            </a:pPr>
            <a:r>
              <a:rPr sz="2200" spc="-5" dirty="0">
                <a:latin typeface="Times New Roman"/>
                <a:cs typeface="Times New Roman"/>
              </a:rPr>
              <a:t>Let </a:t>
            </a:r>
            <a:r>
              <a:rPr sz="2200" b="1" spc="5" dirty="0">
                <a:latin typeface="Times New Roman"/>
                <a:cs typeface="Times New Roman"/>
              </a:rPr>
              <a:t>q</a:t>
            </a:r>
            <a:r>
              <a:rPr sz="1875" b="1" spc="7" baseline="-24444" dirty="0">
                <a:latin typeface="Times New Roman"/>
                <a:cs typeface="Times New Roman"/>
              </a:rPr>
              <a:t>0</a:t>
            </a:r>
            <a:r>
              <a:rPr sz="1875" b="1" spc="337" baseline="-2444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be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the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initial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state.</a:t>
            </a:r>
            <a:endParaRPr sz="2200">
              <a:latin typeface="Times New Roman"/>
              <a:cs typeface="Times New Roman"/>
            </a:endParaRPr>
          </a:p>
          <a:p>
            <a:pPr marL="38100" marR="30480" algn="just">
              <a:lnSpc>
                <a:spcPct val="121600"/>
              </a:lnSpc>
              <a:spcBef>
                <a:spcPts val="10"/>
              </a:spcBef>
              <a:buSzPct val="40909"/>
              <a:buFont typeface="Segoe UI Symbol"/>
              <a:buChar char="▪"/>
              <a:tabLst>
                <a:tab pos="97155" algn="l"/>
              </a:tabLst>
            </a:pPr>
            <a:r>
              <a:rPr sz="2200" dirty="0">
                <a:latin typeface="Times New Roman"/>
                <a:cs typeface="Times New Roman"/>
              </a:rPr>
              <a:t>If M </a:t>
            </a:r>
            <a:r>
              <a:rPr sz="2200" spc="-5" dirty="0">
                <a:latin typeface="Times New Roman"/>
                <a:cs typeface="Times New Roman"/>
              </a:rPr>
              <a:t>is </a:t>
            </a:r>
            <a:r>
              <a:rPr sz="2200" dirty="0">
                <a:latin typeface="Times New Roman"/>
                <a:cs typeface="Times New Roman"/>
              </a:rPr>
              <a:t>in </a:t>
            </a:r>
            <a:r>
              <a:rPr sz="2200" b="1" dirty="0">
                <a:latin typeface="Times New Roman"/>
                <a:cs typeface="Times New Roman"/>
              </a:rPr>
              <a:t>q</a:t>
            </a:r>
            <a:r>
              <a:rPr sz="1875" b="1" baseline="-24444" dirty="0">
                <a:latin typeface="Times New Roman"/>
                <a:cs typeface="Times New Roman"/>
              </a:rPr>
              <a:t>0</a:t>
            </a:r>
            <a:r>
              <a:rPr sz="2200" dirty="0">
                <a:latin typeface="Times New Roman"/>
                <a:cs typeface="Times New Roman"/>
              </a:rPr>
              <a:t>, on </a:t>
            </a:r>
            <a:r>
              <a:rPr sz="2200" spc="-5" dirty="0">
                <a:latin typeface="Times New Roman"/>
                <a:cs typeface="Times New Roman"/>
              </a:rPr>
              <a:t>reading </a:t>
            </a:r>
            <a:r>
              <a:rPr sz="2200" dirty="0">
                <a:latin typeface="Times New Roman"/>
                <a:cs typeface="Times New Roman"/>
              </a:rPr>
              <a:t>0, </a:t>
            </a:r>
            <a:r>
              <a:rPr sz="2200" spc="-5" dirty="0">
                <a:latin typeface="Times New Roman"/>
                <a:cs typeface="Times New Roman"/>
              </a:rPr>
              <a:t>it moves right, enters </a:t>
            </a:r>
            <a:r>
              <a:rPr sz="2200" dirty="0">
                <a:latin typeface="Times New Roman"/>
                <a:cs typeface="Times New Roman"/>
              </a:rPr>
              <a:t>the </a:t>
            </a:r>
            <a:r>
              <a:rPr sz="2200" spc="-5" dirty="0">
                <a:latin typeface="Times New Roman"/>
                <a:cs typeface="Times New Roman"/>
              </a:rPr>
              <a:t>state </a:t>
            </a:r>
            <a:r>
              <a:rPr sz="2200" spc="35" dirty="0">
                <a:latin typeface="Times New Roman"/>
                <a:cs typeface="Times New Roman"/>
              </a:rPr>
              <a:t>q</a:t>
            </a:r>
            <a:r>
              <a:rPr sz="1875" spc="52" baseline="-24444" dirty="0">
                <a:latin typeface="Times New Roman"/>
                <a:cs typeface="Times New Roman"/>
              </a:rPr>
              <a:t>1 </a:t>
            </a:r>
            <a:r>
              <a:rPr sz="2200" dirty="0">
                <a:latin typeface="Times New Roman"/>
                <a:cs typeface="Times New Roman"/>
              </a:rPr>
              <a:t>and </a:t>
            </a:r>
            <a:r>
              <a:rPr sz="2200" spc="-10" dirty="0">
                <a:latin typeface="Times New Roman"/>
                <a:cs typeface="Times New Roman"/>
              </a:rPr>
              <a:t>erases </a:t>
            </a:r>
            <a:r>
              <a:rPr sz="2200" dirty="0">
                <a:latin typeface="Times New Roman"/>
                <a:cs typeface="Times New Roman"/>
              </a:rPr>
              <a:t>0. </a:t>
            </a:r>
            <a:r>
              <a:rPr sz="2200" spc="-5" dirty="0">
                <a:latin typeface="Times New Roman"/>
                <a:cs typeface="Times New Roman"/>
              </a:rPr>
              <a:t>On reading </a:t>
            </a:r>
            <a:r>
              <a:rPr sz="2200" dirty="0">
                <a:latin typeface="Times New Roman"/>
                <a:cs typeface="Times New Roman"/>
              </a:rPr>
              <a:t> 1, </a:t>
            </a:r>
            <a:r>
              <a:rPr sz="2200" spc="-5" dirty="0">
                <a:latin typeface="Times New Roman"/>
                <a:cs typeface="Times New Roman"/>
              </a:rPr>
              <a:t>it enters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state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20" dirty="0">
                <a:latin typeface="Times New Roman"/>
                <a:cs typeface="Times New Roman"/>
              </a:rPr>
              <a:t>q</a:t>
            </a:r>
            <a:r>
              <a:rPr sz="1875" spc="30" baseline="-24444" dirty="0">
                <a:latin typeface="Times New Roman"/>
                <a:cs typeface="Times New Roman"/>
              </a:rPr>
              <a:t>2</a:t>
            </a:r>
            <a:r>
              <a:rPr sz="1875" spc="345" baseline="-24444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and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moves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right.</a:t>
            </a:r>
            <a:endParaRPr sz="2200">
              <a:latin typeface="Times New Roman"/>
              <a:cs typeface="Times New Roman"/>
            </a:endParaRPr>
          </a:p>
          <a:p>
            <a:pPr marL="38100" marR="33655" algn="just">
              <a:lnSpc>
                <a:spcPct val="121600"/>
              </a:lnSpc>
              <a:buSzPct val="40909"/>
              <a:buFont typeface="Segoe UI Symbol"/>
              <a:buChar char="▪"/>
              <a:tabLst>
                <a:tab pos="97155" algn="l"/>
              </a:tabLst>
            </a:pPr>
            <a:r>
              <a:rPr sz="2200" dirty="0">
                <a:latin typeface="Times New Roman"/>
                <a:cs typeface="Times New Roman"/>
              </a:rPr>
              <a:t>If M </a:t>
            </a:r>
            <a:r>
              <a:rPr sz="2200" spc="-5" dirty="0">
                <a:latin typeface="Times New Roman"/>
                <a:cs typeface="Times New Roman"/>
              </a:rPr>
              <a:t>is in </a:t>
            </a:r>
            <a:r>
              <a:rPr sz="2200" b="1" dirty="0">
                <a:latin typeface="Times New Roman"/>
                <a:cs typeface="Times New Roman"/>
              </a:rPr>
              <a:t>q</a:t>
            </a:r>
            <a:r>
              <a:rPr sz="1875" b="1" baseline="-24444" dirty="0">
                <a:latin typeface="Times New Roman"/>
                <a:cs typeface="Times New Roman"/>
              </a:rPr>
              <a:t>1</a:t>
            </a:r>
            <a:r>
              <a:rPr sz="2200" dirty="0">
                <a:latin typeface="Times New Roman"/>
                <a:cs typeface="Times New Roman"/>
              </a:rPr>
              <a:t>, on </a:t>
            </a:r>
            <a:r>
              <a:rPr sz="2200" spc="-5" dirty="0">
                <a:latin typeface="Times New Roman"/>
                <a:cs typeface="Times New Roman"/>
              </a:rPr>
              <a:t>reading </a:t>
            </a:r>
            <a:r>
              <a:rPr sz="2200" dirty="0">
                <a:latin typeface="Times New Roman"/>
                <a:cs typeface="Times New Roman"/>
              </a:rPr>
              <a:t>0, it </a:t>
            </a:r>
            <a:r>
              <a:rPr sz="2200" spc="-5" dirty="0">
                <a:latin typeface="Times New Roman"/>
                <a:cs typeface="Times New Roman"/>
              </a:rPr>
              <a:t>moves right and </a:t>
            </a:r>
            <a:r>
              <a:rPr sz="2200" spc="-10" dirty="0">
                <a:latin typeface="Times New Roman"/>
                <a:cs typeface="Times New Roman"/>
              </a:rPr>
              <a:t>erases </a:t>
            </a:r>
            <a:r>
              <a:rPr sz="2200" dirty="0">
                <a:latin typeface="Times New Roman"/>
                <a:cs typeface="Times New Roman"/>
              </a:rPr>
              <a:t>0, i.e., </a:t>
            </a:r>
            <a:r>
              <a:rPr sz="2200" spc="-5" dirty="0">
                <a:latin typeface="Times New Roman"/>
                <a:cs typeface="Times New Roman"/>
              </a:rPr>
              <a:t>it replaces </a:t>
            </a:r>
            <a:r>
              <a:rPr sz="2200" spc="-45" dirty="0">
                <a:latin typeface="Times New Roman"/>
                <a:cs typeface="Times New Roman"/>
              </a:rPr>
              <a:t>0’s </a:t>
            </a:r>
            <a:r>
              <a:rPr sz="2200" dirty="0">
                <a:latin typeface="Times New Roman"/>
                <a:cs typeface="Times New Roman"/>
              </a:rPr>
              <a:t>by </a:t>
            </a:r>
            <a:r>
              <a:rPr sz="2200" spc="-40" dirty="0">
                <a:latin typeface="Times New Roman"/>
                <a:cs typeface="Times New Roman"/>
              </a:rPr>
              <a:t>B’s. </a:t>
            </a:r>
            <a:r>
              <a:rPr sz="2200" spc="-5" dirty="0">
                <a:latin typeface="Times New Roman"/>
                <a:cs typeface="Times New Roman"/>
              </a:rPr>
              <a:t>On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reaching the leftmost </a:t>
            </a:r>
            <a:r>
              <a:rPr sz="2200" dirty="0">
                <a:latin typeface="Times New Roman"/>
                <a:cs typeface="Times New Roman"/>
              </a:rPr>
              <a:t>1, it </a:t>
            </a:r>
            <a:r>
              <a:rPr sz="2200" spc="-5" dirty="0">
                <a:latin typeface="Times New Roman"/>
                <a:cs typeface="Times New Roman"/>
              </a:rPr>
              <a:t>enters </a:t>
            </a:r>
            <a:r>
              <a:rPr sz="2200" spc="20" dirty="0">
                <a:latin typeface="Times New Roman"/>
                <a:cs typeface="Times New Roman"/>
              </a:rPr>
              <a:t>q</a:t>
            </a:r>
            <a:r>
              <a:rPr sz="1875" spc="30" baseline="-24444" dirty="0">
                <a:latin typeface="Times New Roman"/>
                <a:cs typeface="Times New Roman"/>
              </a:rPr>
              <a:t>2 </a:t>
            </a:r>
            <a:r>
              <a:rPr sz="2200" spc="-5" dirty="0">
                <a:latin typeface="Times New Roman"/>
                <a:cs typeface="Times New Roman"/>
              </a:rPr>
              <a:t>and moves right. If it reaches B, </a:t>
            </a:r>
            <a:r>
              <a:rPr sz="2200" dirty="0">
                <a:latin typeface="Times New Roman"/>
                <a:cs typeface="Times New Roman"/>
              </a:rPr>
              <a:t>i.e., </a:t>
            </a:r>
            <a:r>
              <a:rPr sz="2200" spc="-5" dirty="0">
                <a:latin typeface="Times New Roman"/>
                <a:cs typeface="Times New Roman"/>
              </a:rPr>
              <a:t>the string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comprises </a:t>
            </a:r>
            <a:r>
              <a:rPr sz="2200" dirty="0">
                <a:latin typeface="Times New Roman"/>
                <a:cs typeface="Times New Roman"/>
              </a:rPr>
              <a:t>of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only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0’s,</a:t>
            </a:r>
            <a:r>
              <a:rPr sz="2200" dirty="0">
                <a:latin typeface="Times New Roman"/>
                <a:cs typeface="Times New Roman"/>
              </a:rPr>
              <a:t> it</a:t>
            </a:r>
            <a:r>
              <a:rPr sz="2200" spc="-5" dirty="0">
                <a:latin typeface="Times New Roman"/>
                <a:cs typeface="Times New Roman"/>
              </a:rPr>
              <a:t> moves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left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and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enters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-5" dirty="0">
                <a:latin typeface="Times New Roman"/>
                <a:cs typeface="Times New Roman"/>
              </a:rPr>
              <a:t> state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10" dirty="0">
                <a:latin typeface="Times New Roman"/>
                <a:cs typeface="Times New Roman"/>
              </a:rPr>
              <a:t>q</a:t>
            </a:r>
            <a:r>
              <a:rPr sz="1875" spc="15" baseline="-24444" dirty="0">
                <a:latin typeface="Times New Roman"/>
                <a:cs typeface="Times New Roman"/>
              </a:rPr>
              <a:t>3</a:t>
            </a:r>
            <a:r>
              <a:rPr sz="2200" spc="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38100" marR="36195" algn="just">
              <a:lnSpc>
                <a:spcPts val="3220"/>
              </a:lnSpc>
              <a:spcBef>
                <a:spcPts val="190"/>
              </a:spcBef>
              <a:buSzPct val="40909"/>
              <a:buFont typeface="Segoe UI Symbol"/>
              <a:buChar char="▪"/>
              <a:tabLst>
                <a:tab pos="97155" algn="l"/>
              </a:tabLst>
            </a:pPr>
            <a:r>
              <a:rPr sz="2200" dirty="0">
                <a:latin typeface="Times New Roman"/>
                <a:cs typeface="Times New Roman"/>
              </a:rPr>
              <a:t>If M </a:t>
            </a:r>
            <a:r>
              <a:rPr sz="2200" spc="-5" dirty="0">
                <a:latin typeface="Times New Roman"/>
                <a:cs typeface="Times New Roman"/>
              </a:rPr>
              <a:t>is in </a:t>
            </a:r>
            <a:r>
              <a:rPr sz="2200" b="1" dirty="0">
                <a:latin typeface="Times New Roman"/>
                <a:cs typeface="Times New Roman"/>
              </a:rPr>
              <a:t>q</a:t>
            </a:r>
            <a:r>
              <a:rPr sz="1875" b="1" baseline="-24444" dirty="0">
                <a:latin typeface="Times New Roman"/>
                <a:cs typeface="Times New Roman"/>
              </a:rPr>
              <a:t>2</a:t>
            </a:r>
            <a:r>
              <a:rPr sz="2200" dirty="0">
                <a:latin typeface="Times New Roman"/>
                <a:cs typeface="Times New Roman"/>
              </a:rPr>
              <a:t>, on </a:t>
            </a:r>
            <a:r>
              <a:rPr sz="2200" spc="-5" dirty="0">
                <a:latin typeface="Times New Roman"/>
                <a:cs typeface="Times New Roman"/>
              </a:rPr>
              <a:t>reading either </a:t>
            </a:r>
            <a:r>
              <a:rPr sz="2200" dirty="0">
                <a:latin typeface="Times New Roman"/>
                <a:cs typeface="Times New Roman"/>
              </a:rPr>
              <a:t>0 or 1, </a:t>
            </a:r>
            <a:r>
              <a:rPr sz="2200" spc="-5" dirty="0">
                <a:latin typeface="Times New Roman"/>
                <a:cs typeface="Times New Roman"/>
              </a:rPr>
              <a:t>it moves right. On reaching B, it moves left and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enters the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state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q</a:t>
            </a:r>
            <a:r>
              <a:rPr sz="1875" b="1" baseline="-24444" dirty="0">
                <a:latin typeface="Times New Roman"/>
                <a:cs typeface="Times New Roman"/>
              </a:rPr>
              <a:t>4</a:t>
            </a:r>
            <a:r>
              <a:rPr sz="2200" dirty="0">
                <a:latin typeface="Times New Roman"/>
                <a:cs typeface="Times New Roman"/>
              </a:rPr>
              <a:t>.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This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validates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that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the string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comprises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only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of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0’s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1’s.</a:t>
            </a:r>
            <a:endParaRPr sz="2200">
              <a:latin typeface="Times New Roman"/>
              <a:cs typeface="Times New Roman"/>
            </a:endParaRPr>
          </a:p>
          <a:p>
            <a:pPr marL="96520" indent="-59055" algn="just">
              <a:lnSpc>
                <a:spcPct val="100000"/>
              </a:lnSpc>
              <a:spcBef>
                <a:spcPts val="370"/>
              </a:spcBef>
              <a:buSzPct val="40909"/>
              <a:buFont typeface="Segoe UI Symbol"/>
              <a:buChar char="▪"/>
              <a:tabLst>
                <a:tab pos="97155" algn="l"/>
              </a:tabLst>
            </a:pPr>
            <a:r>
              <a:rPr sz="2200" dirty="0">
                <a:latin typeface="Times New Roman"/>
                <a:cs typeface="Times New Roman"/>
              </a:rPr>
              <a:t>If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M </a:t>
            </a:r>
            <a:r>
              <a:rPr sz="2200" spc="-5" dirty="0">
                <a:latin typeface="Times New Roman"/>
                <a:cs typeface="Times New Roman"/>
              </a:rPr>
              <a:t>is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in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q</a:t>
            </a:r>
            <a:r>
              <a:rPr sz="1875" b="1" baseline="-24444" dirty="0">
                <a:latin typeface="Times New Roman"/>
                <a:cs typeface="Times New Roman"/>
              </a:rPr>
              <a:t>3</a:t>
            </a:r>
            <a:r>
              <a:rPr sz="2200" dirty="0">
                <a:latin typeface="Times New Roman"/>
                <a:cs typeface="Times New Roman"/>
              </a:rPr>
              <a:t>, it</a:t>
            </a:r>
            <a:r>
              <a:rPr sz="2200" spc="-5" dirty="0">
                <a:latin typeface="Times New Roman"/>
                <a:cs typeface="Times New Roman"/>
              </a:rPr>
              <a:t> replaces </a:t>
            </a:r>
            <a:r>
              <a:rPr sz="2200" dirty="0">
                <a:latin typeface="Times New Roman"/>
                <a:cs typeface="Times New Roman"/>
              </a:rPr>
              <a:t>B by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0, </a:t>
            </a:r>
            <a:r>
              <a:rPr sz="2200" spc="-5" dirty="0">
                <a:latin typeface="Times New Roman"/>
                <a:cs typeface="Times New Roman"/>
              </a:rPr>
              <a:t>moves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left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reaches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final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state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10" dirty="0">
                <a:latin typeface="Times New Roman"/>
                <a:cs typeface="Times New Roman"/>
              </a:rPr>
              <a:t>q</a:t>
            </a:r>
            <a:r>
              <a:rPr sz="1875" spc="15" baseline="-24444" dirty="0">
                <a:latin typeface="Times New Roman"/>
                <a:cs typeface="Times New Roman"/>
              </a:rPr>
              <a:t>f</a:t>
            </a:r>
            <a:r>
              <a:rPr sz="2200" spc="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96520" indent="-59055" algn="just">
              <a:lnSpc>
                <a:spcPct val="100000"/>
              </a:lnSpc>
              <a:spcBef>
                <a:spcPts val="570"/>
              </a:spcBef>
              <a:buSzPct val="40909"/>
              <a:buFont typeface="Segoe UI Symbol"/>
              <a:buChar char="▪"/>
              <a:tabLst>
                <a:tab pos="97155" algn="l"/>
              </a:tabLst>
            </a:pPr>
            <a:r>
              <a:rPr sz="2200" dirty="0">
                <a:latin typeface="Times New Roman"/>
                <a:cs typeface="Times New Roman"/>
              </a:rPr>
              <a:t>If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M </a:t>
            </a:r>
            <a:r>
              <a:rPr sz="2200" spc="-5" dirty="0">
                <a:latin typeface="Times New Roman"/>
                <a:cs typeface="Times New Roman"/>
              </a:rPr>
              <a:t>is</a:t>
            </a:r>
            <a:r>
              <a:rPr sz="2200" spc="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in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q</a:t>
            </a:r>
            <a:r>
              <a:rPr sz="1875" b="1" baseline="-24444" dirty="0">
                <a:latin typeface="Times New Roman"/>
                <a:cs typeface="Times New Roman"/>
              </a:rPr>
              <a:t>4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on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reading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either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or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1,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it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moves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left.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On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reaching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beginning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of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the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679" y="6564630"/>
            <a:ext cx="61379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Times New Roman"/>
                <a:cs typeface="Times New Roman"/>
              </a:rPr>
              <a:t>string, i.e.,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when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it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reads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it reaches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final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state</a:t>
            </a:r>
            <a:r>
              <a:rPr sz="2200" dirty="0">
                <a:latin typeface="Times New Roman"/>
                <a:cs typeface="Times New Roman"/>
              </a:rPr>
              <a:t> q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21650" y="552450"/>
            <a:ext cx="1574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CC"/>
                </a:solidFill>
              </a:rPr>
              <a:t>C</a:t>
            </a:r>
            <a:r>
              <a:rPr sz="3600" dirty="0">
                <a:solidFill>
                  <a:srgbClr val="0000CC"/>
                </a:solidFill>
              </a:rPr>
              <a:t>o</a:t>
            </a:r>
            <a:r>
              <a:rPr sz="3600" spc="-5" dirty="0">
                <a:solidFill>
                  <a:srgbClr val="0000CC"/>
                </a:solidFill>
              </a:rPr>
              <a:t>nt</a:t>
            </a:r>
            <a:r>
              <a:rPr sz="3600" spc="-10" dirty="0">
                <a:solidFill>
                  <a:srgbClr val="0000CC"/>
                </a:solidFill>
              </a:rPr>
              <a:t>.</a:t>
            </a:r>
            <a:r>
              <a:rPr sz="3600" spc="1560" dirty="0">
                <a:solidFill>
                  <a:srgbClr val="0000CC"/>
                </a:solidFill>
              </a:rPr>
              <a:t>…</a:t>
            </a:r>
            <a:endParaRPr sz="36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21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10"/>
              </a:spcBef>
            </a:pPr>
            <a:r>
              <a:rPr spc="-5" dirty="0"/>
              <a:t>Hence,</a:t>
            </a:r>
          </a:p>
          <a:p>
            <a:pPr marL="38100">
              <a:lnSpc>
                <a:spcPct val="100000"/>
              </a:lnSpc>
              <a:spcBef>
                <a:spcPts val="1310"/>
              </a:spcBef>
            </a:pPr>
            <a:r>
              <a:rPr dirty="0"/>
              <a:t>M</a:t>
            </a:r>
            <a:r>
              <a:rPr spc="25" dirty="0"/>
              <a:t> </a:t>
            </a:r>
            <a:r>
              <a:rPr dirty="0"/>
              <a:t>=</a:t>
            </a:r>
            <a:r>
              <a:rPr spc="25" dirty="0"/>
              <a:t> </a:t>
            </a:r>
            <a:r>
              <a:rPr dirty="0"/>
              <a:t>{{q</a:t>
            </a:r>
            <a:r>
              <a:rPr sz="2400" baseline="-13888" dirty="0"/>
              <a:t>0</a:t>
            </a:r>
            <a:r>
              <a:rPr sz="2800" dirty="0"/>
              <a:t>,</a:t>
            </a:r>
            <a:r>
              <a:rPr sz="2800" spc="35" dirty="0"/>
              <a:t> </a:t>
            </a:r>
            <a:r>
              <a:rPr sz="2800" spc="5" dirty="0"/>
              <a:t>q</a:t>
            </a:r>
            <a:r>
              <a:rPr sz="2400" spc="7" baseline="-13888" dirty="0"/>
              <a:t>1</a:t>
            </a:r>
            <a:r>
              <a:rPr sz="2800" spc="5" dirty="0"/>
              <a:t>,</a:t>
            </a:r>
            <a:r>
              <a:rPr sz="2800" spc="25" dirty="0"/>
              <a:t> </a:t>
            </a:r>
            <a:r>
              <a:rPr sz="2800" spc="5" dirty="0"/>
              <a:t>q</a:t>
            </a:r>
            <a:r>
              <a:rPr sz="2400" spc="7" baseline="-13888" dirty="0"/>
              <a:t>2</a:t>
            </a:r>
            <a:r>
              <a:rPr sz="2800" spc="5" dirty="0"/>
              <a:t>,</a:t>
            </a:r>
            <a:r>
              <a:rPr sz="2800" spc="35" dirty="0"/>
              <a:t> </a:t>
            </a:r>
            <a:r>
              <a:rPr sz="2800" dirty="0"/>
              <a:t>q</a:t>
            </a:r>
            <a:r>
              <a:rPr sz="2400" baseline="-13888" dirty="0"/>
              <a:t>3</a:t>
            </a:r>
            <a:r>
              <a:rPr sz="2800" dirty="0"/>
              <a:t>,</a:t>
            </a:r>
            <a:r>
              <a:rPr sz="2800" spc="35" dirty="0"/>
              <a:t> </a:t>
            </a:r>
            <a:r>
              <a:rPr sz="2800" dirty="0"/>
              <a:t>q</a:t>
            </a:r>
            <a:r>
              <a:rPr sz="2400" baseline="-13888" dirty="0"/>
              <a:t>4</a:t>
            </a:r>
            <a:r>
              <a:rPr sz="2800" dirty="0"/>
              <a:t>,</a:t>
            </a:r>
            <a:r>
              <a:rPr sz="2800" spc="35" dirty="0"/>
              <a:t> </a:t>
            </a:r>
            <a:r>
              <a:rPr sz="2800" dirty="0"/>
              <a:t>q</a:t>
            </a:r>
            <a:r>
              <a:rPr sz="2400" baseline="-13888" dirty="0"/>
              <a:t>f</a:t>
            </a:r>
            <a:r>
              <a:rPr sz="2800" dirty="0"/>
              <a:t>},</a:t>
            </a:r>
            <a:r>
              <a:rPr sz="2800" spc="30" dirty="0"/>
              <a:t> </a:t>
            </a:r>
            <a:r>
              <a:rPr sz="2800" spc="-5" dirty="0"/>
              <a:t>{0,1,</a:t>
            </a:r>
            <a:r>
              <a:rPr sz="2800" spc="35" dirty="0"/>
              <a:t> </a:t>
            </a:r>
            <a:r>
              <a:rPr sz="2800" spc="-5" dirty="0"/>
              <a:t>B},</a:t>
            </a:r>
            <a:r>
              <a:rPr sz="2800" spc="35" dirty="0"/>
              <a:t> </a:t>
            </a:r>
            <a:r>
              <a:rPr sz="2800" spc="-5" dirty="0"/>
              <a:t>{1,</a:t>
            </a:r>
            <a:r>
              <a:rPr sz="2800" spc="35" dirty="0"/>
              <a:t> </a:t>
            </a:r>
            <a:r>
              <a:rPr sz="2800" spc="-5" dirty="0"/>
              <a:t>B},</a:t>
            </a:r>
            <a:r>
              <a:rPr sz="2800" spc="35" dirty="0"/>
              <a:t> </a:t>
            </a:r>
            <a:r>
              <a:rPr sz="2800" spc="-5" dirty="0"/>
              <a:t>δ,</a:t>
            </a:r>
            <a:r>
              <a:rPr sz="2800" spc="35" dirty="0"/>
              <a:t> </a:t>
            </a:r>
            <a:r>
              <a:rPr sz="2800" spc="10" dirty="0"/>
              <a:t>q</a:t>
            </a:r>
            <a:r>
              <a:rPr sz="2400" spc="15" baseline="-13888" dirty="0"/>
              <a:t>0</a:t>
            </a:r>
            <a:r>
              <a:rPr sz="2800" spc="10" dirty="0"/>
              <a:t>,</a:t>
            </a:r>
            <a:r>
              <a:rPr sz="2800" spc="35" dirty="0"/>
              <a:t> </a:t>
            </a:r>
            <a:r>
              <a:rPr sz="2800" spc="-5" dirty="0"/>
              <a:t>B,</a:t>
            </a:r>
            <a:r>
              <a:rPr sz="2800" spc="30" dirty="0"/>
              <a:t> </a:t>
            </a:r>
            <a:r>
              <a:rPr sz="2800" dirty="0"/>
              <a:t>{q</a:t>
            </a:r>
            <a:r>
              <a:rPr sz="2400" baseline="-13888" dirty="0"/>
              <a:t>f</a:t>
            </a:r>
            <a:r>
              <a:rPr sz="2800" dirty="0"/>
              <a:t>}}</a:t>
            </a:r>
            <a:endParaRPr sz="2800"/>
          </a:p>
          <a:p>
            <a:pPr marL="38100">
              <a:lnSpc>
                <a:spcPct val="100000"/>
              </a:lnSpc>
              <a:spcBef>
                <a:spcPts val="1490"/>
              </a:spcBef>
            </a:pPr>
            <a:r>
              <a:rPr spc="-5" dirty="0">
                <a:solidFill>
                  <a:srgbClr val="070707"/>
                </a:solidFill>
                <a:latin typeface="Times New Roman"/>
                <a:cs typeface="Times New Roman"/>
              </a:rPr>
              <a:t>Where</a:t>
            </a:r>
            <a:r>
              <a:rPr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70707"/>
                </a:solidFill>
                <a:latin typeface="Times New Roman"/>
                <a:cs typeface="Times New Roman"/>
              </a:rPr>
              <a:t>δ</a:t>
            </a:r>
            <a:r>
              <a:rPr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70707"/>
                </a:solidFill>
                <a:latin typeface="Times New Roman"/>
                <a:cs typeface="Times New Roman"/>
              </a:rPr>
              <a:t>is</a:t>
            </a:r>
            <a:r>
              <a:rPr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70707"/>
                </a:solidFill>
                <a:latin typeface="Times New Roman"/>
                <a:cs typeface="Times New Roman"/>
              </a:rPr>
              <a:t>given </a:t>
            </a:r>
            <a:r>
              <a:rPr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r>
              <a:rPr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70707"/>
                </a:solidFill>
                <a:latin typeface="Times New Roman"/>
                <a:cs typeface="Times New Roman"/>
              </a:rPr>
              <a:t>−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0169" y="2969260"/>
          <a:ext cx="9384028" cy="347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4005"/>
                <a:gridCol w="1314450"/>
                <a:gridCol w="1814195"/>
                <a:gridCol w="1564004"/>
                <a:gridCol w="1563370"/>
                <a:gridCol w="1564004"/>
              </a:tblGrid>
              <a:tr h="1130934">
                <a:tc>
                  <a:txBody>
                    <a:bodyPr/>
                    <a:lstStyle/>
                    <a:p>
                      <a:pPr marL="307340" marR="300990" indent="635" algn="ctr">
                        <a:lnSpc>
                          <a:spcPts val="2360"/>
                        </a:lnSpc>
                        <a:spcBef>
                          <a:spcPts val="490"/>
                        </a:spcBef>
                      </a:pPr>
                      <a:r>
                        <a:rPr sz="2000" b="1" spc="-4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Tape </a:t>
                      </a:r>
                      <a:r>
                        <a:rPr sz="2000" b="1" spc="-4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spc="-1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000" b="1" spc="-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ha</a:t>
                      </a:r>
                      <a:r>
                        <a:rPr sz="2000" b="1" spc="-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et  symbol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170180" marR="162560" indent="80010">
                        <a:lnSpc>
                          <a:spcPts val="236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Present </a:t>
                      </a:r>
                      <a:r>
                        <a:rPr sz="2000" b="1" spc="-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te ‘</a:t>
                      </a:r>
                      <a:r>
                        <a:rPr sz="2000" b="1" spc="1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50" b="1" spc="7" baseline="-23809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’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728345" marR="183515" indent="-537210">
                        <a:lnSpc>
                          <a:spcPts val="236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Present</a:t>
                      </a:r>
                      <a:r>
                        <a:rPr sz="2000" b="1" spc="-6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State </a:t>
                      </a:r>
                      <a:r>
                        <a:rPr sz="2000" b="1" spc="-484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‘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50" b="1" spc="7" baseline="-23809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’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295275" marR="287020" indent="78740">
                        <a:lnSpc>
                          <a:spcPts val="236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Present </a:t>
                      </a:r>
                      <a:r>
                        <a:rPr sz="2000" b="1" spc="-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te ‘</a:t>
                      </a:r>
                      <a:r>
                        <a:rPr sz="2000" b="1" spc="1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50" b="1" spc="7" baseline="-23809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’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294640" marR="287020" indent="80010">
                        <a:lnSpc>
                          <a:spcPts val="236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Present </a:t>
                      </a:r>
                      <a:r>
                        <a:rPr sz="2000" b="1" spc="-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te </a:t>
                      </a:r>
                      <a:r>
                        <a:rPr sz="2000" b="1" spc="1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‘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50" b="1" spc="7" baseline="-23809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’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295910" marR="287655" indent="78740">
                        <a:lnSpc>
                          <a:spcPts val="236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Present </a:t>
                      </a:r>
                      <a:r>
                        <a:rPr sz="2000" b="1" spc="-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S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te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‘</a:t>
                      </a:r>
                      <a:r>
                        <a:rPr sz="2000" b="1" spc="5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1050" b="1" spc="7" baseline="-23809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’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190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</a:tr>
              <a:tr h="782319">
                <a:tc>
                  <a:txBody>
                    <a:bodyPr/>
                    <a:lstStyle/>
                    <a:p>
                      <a:pPr marL="71818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BRq</a:t>
                      </a:r>
                      <a:r>
                        <a:rPr sz="2100" spc="-7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9334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marL="62992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spc="-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BRq</a:t>
                      </a:r>
                      <a:r>
                        <a:rPr sz="2100" spc="-7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9334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ORq</a:t>
                      </a:r>
                      <a:r>
                        <a:rPr sz="2100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9334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marL="51054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spc="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OLq</a:t>
                      </a:r>
                      <a:r>
                        <a:rPr sz="1725" spc="7" baseline="-24154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725" baseline="-24154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190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</a:tr>
              <a:tr h="780415">
                <a:tc>
                  <a:txBody>
                    <a:bodyPr/>
                    <a:lstStyle/>
                    <a:p>
                      <a:pPr marL="71818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41148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1Rq</a:t>
                      </a:r>
                      <a:r>
                        <a:rPr sz="1575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575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solidFill>
                      <a:srgbClr val="F0F3FF"/>
                    </a:solidFill>
                  </a:tcPr>
                </a:tc>
                <a:tc>
                  <a:txBody>
                    <a:bodyPr/>
                    <a:lstStyle/>
                    <a:p>
                      <a:pPr marL="65786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1Rq</a:t>
                      </a:r>
                      <a:r>
                        <a:rPr sz="1725" baseline="-24154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725" baseline="-24154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solidFill>
                      <a:srgbClr val="F0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1Rq</a:t>
                      </a:r>
                      <a:r>
                        <a:rPr sz="1725" baseline="-24154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725" baseline="-24154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solidFill>
                      <a:srgbClr val="F0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solidFill>
                      <a:srgbClr val="F0F3FF"/>
                    </a:solidFill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1Lq</a:t>
                      </a:r>
                      <a:r>
                        <a:rPr sz="1725" baseline="-24154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725" baseline="-24154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solidFill>
                      <a:srgbClr val="F0F3FF"/>
                    </a:solidFill>
                  </a:tcPr>
                </a:tc>
              </a:tr>
              <a:tr h="782955">
                <a:tc>
                  <a:txBody>
                    <a:bodyPr/>
                    <a:lstStyle/>
                    <a:p>
                      <a:pPr marL="69723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dirty="0">
                          <a:solidFill>
                            <a:srgbClr val="F7F7F7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826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T w="6350">
                      <a:solidFill>
                        <a:srgbClr val="F7F7F7"/>
                      </a:solidFill>
                      <a:prstDash val="solid"/>
                    </a:lnT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A7C1FF"/>
                    </a:solidFill>
                  </a:tcPr>
                </a:tc>
                <a:tc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BRq</a:t>
                      </a:r>
                      <a:r>
                        <a:rPr sz="1725" baseline="-24154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725" baseline="-24154">
                        <a:latin typeface="Times New Roman"/>
                        <a:cs typeface="Times New Roman"/>
                      </a:endParaRPr>
                    </a:p>
                  </a:txBody>
                  <a:tcPr marL="0" marR="0" marT="4826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marL="63627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BLq</a:t>
                      </a:r>
                      <a:r>
                        <a:rPr sz="2100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9398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BLq</a:t>
                      </a:r>
                      <a:r>
                        <a:rPr sz="2100" baseline="-23809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9398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OLq</a:t>
                      </a:r>
                      <a:r>
                        <a:rPr sz="1725" baseline="-24154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endParaRPr sz="1725" baseline="-24154">
                        <a:latin typeface="Times New Roman"/>
                        <a:cs typeface="Times New Roman"/>
                      </a:endParaRPr>
                    </a:p>
                  </a:txBody>
                  <a:tcPr marL="0" marR="0" marT="4826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BRq</a:t>
                      </a:r>
                      <a:r>
                        <a:rPr sz="2400" baseline="-24305" dirty="0">
                          <a:solidFill>
                            <a:srgbClr val="070707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endParaRPr sz="2400" baseline="-24305">
                        <a:latin typeface="Times New Roman"/>
                        <a:cs typeface="Times New Roman"/>
                      </a:endParaRPr>
                    </a:p>
                  </a:txBody>
                  <a:tcPr marL="0" marR="0" marT="138430" marB="0">
                    <a:lnL w="6350">
                      <a:solidFill>
                        <a:srgbClr val="F7F7F7"/>
                      </a:solidFill>
                      <a:prstDash val="solid"/>
                    </a:lnL>
                    <a:lnR w="6350">
                      <a:solidFill>
                        <a:srgbClr val="F7F7F7"/>
                      </a:solidFill>
                      <a:prstDash val="solid"/>
                    </a:lnR>
                    <a:lnB w="6350">
                      <a:solidFill>
                        <a:srgbClr val="F7F7F7"/>
                      </a:solidFill>
                      <a:prstDash val="solid"/>
                    </a:lnB>
                    <a:solidFill>
                      <a:srgbClr val="E0E8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2254" rIns="0" bIns="0" rtlCol="0">
            <a:spAutoFit/>
          </a:bodyPr>
          <a:lstStyle/>
          <a:p>
            <a:pPr marL="1280160" marR="30480">
              <a:lnSpc>
                <a:spcPts val="2590"/>
              </a:lnSpc>
              <a:spcBef>
                <a:spcPts val="425"/>
              </a:spcBef>
            </a:pPr>
            <a:r>
              <a:rPr spc="-10" dirty="0"/>
              <a:t>Example</a:t>
            </a:r>
            <a:r>
              <a:rPr spc="15" dirty="0"/>
              <a:t> </a:t>
            </a:r>
            <a:r>
              <a:rPr dirty="0"/>
              <a:t>3</a:t>
            </a:r>
            <a:r>
              <a:rPr spc="20" dirty="0"/>
              <a:t> </a:t>
            </a:r>
            <a:r>
              <a:rPr spc="-10" dirty="0"/>
              <a:t>Design</a:t>
            </a:r>
            <a:r>
              <a:rPr spc="25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20" dirty="0"/>
              <a:t>Turing</a:t>
            </a:r>
            <a:r>
              <a:rPr spc="25" dirty="0"/>
              <a:t> </a:t>
            </a:r>
            <a:r>
              <a:rPr spc="-10" dirty="0"/>
              <a:t>Machine</a:t>
            </a:r>
            <a:r>
              <a:rPr spc="30" dirty="0"/>
              <a:t> </a:t>
            </a:r>
            <a:r>
              <a:rPr spc="-5" dirty="0"/>
              <a:t>that</a:t>
            </a:r>
            <a:r>
              <a:rPr spc="30" dirty="0"/>
              <a:t> </a:t>
            </a:r>
            <a:r>
              <a:rPr spc="-5" dirty="0"/>
              <a:t>recognize</a:t>
            </a:r>
            <a:r>
              <a:rPr spc="20" dirty="0"/>
              <a:t> </a:t>
            </a:r>
            <a:r>
              <a:rPr spc="-5" dirty="0"/>
              <a:t>the </a:t>
            </a:r>
            <a:r>
              <a:rPr spc="-625" dirty="0"/>
              <a:t> </a:t>
            </a:r>
            <a:r>
              <a:rPr spc="-10" dirty="0"/>
              <a:t>language</a:t>
            </a:r>
            <a:r>
              <a:rPr spc="15" dirty="0"/>
              <a:t> </a:t>
            </a:r>
            <a:r>
              <a:rPr spc="-5" dirty="0"/>
              <a:t>w=</a:t>
            </a:r>
            <a:r>
              <a:rPr spc="25" dirty="0"/>
              <a:t> </a:t>
            </a:r>
            <a:r>
              <a:rPr spc="10" dirty="0"/>
              <a:t>{</a:t>
            </a:r>
            <a:r>
              <a:rPr i="1" spc="10" dirty="0">
                <a:latin typeface="Arial"/>
                <a:cs typeface="Arial"/>
              </a:rPr>
              <a:t>a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sz="2100" i="1" spc="-15" baseline="29761" dirty="0">
                <a:latin typeface="Arial"/>
                <a:cs typeface="Arial"/>
              </a:rPr>
              <a:t>n</a:t>
            </a:r>
            <a:r>
              <a:rPr sz="2100" i="1" spc="7" baseline="2976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b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100" i="1" spc="-15" baseline="29761" dirty="0">
                <a:latin typeface="Arial"/>
                <a:cs typeface="Arial"/>
              </a:rPr>
              <a:t>n</a:t>
            </a:r>
            <a:r>
              <a:rPr sz="2100" i="1" spc="427" baseline="2976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: n&gt;=1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}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350009"/>
            <a:ext cx="6811009" cy="275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90"/>
              </a:lnSpc>
              <a:spcBef>
                <a:spcPts val="100"/>
              </a:spcBef>
            </a:pPr>
            <a:r>
              <a:rPr sz="2800" spc="-20" dirty="0">
                <a:solidFill>
                  <a:srgbClr val="070707"/>
                </a:solidFill>
                <a:latin typeface="Times New Roman"/>
                <a:cs typeface="Times New Roman"/>
              </a:rPr>
              <a:t>Turing</a:t>
            </a:r>
            <a:r>
              <a:rPr sz="28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70707"/>
                </a:solidFill>
                <a:latin typeface="Times New Roman"/>
                <a:cs typeface="Times New Roman"/>
              </a:rPr>
              <a:t>machine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M</a:t>
            </a:r>
            <a:r>
              <a:rPr sz="2800" i="1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800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( </a:t>
            </a:r>
            <a:r>
              <a:rPr sz="28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Q,</a:t>
            </a:r>
            <a:r>
              <a:rPr sz="2800" i="1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Γ</a:t>
            </a:r>
            <a:r>
              <a:rPr sz="28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800" i="1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Σ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800" i="1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spc="-10" dirty="0">
                <a:solidFill>
                  <a:srgbClr val="070707"/>
                </a:solidFill>
                <a:latin typeface="Times New Roman"/>
                <a:cs typeface="Times New Roman"/>
              </a:rPr>
              <a:t>δ,</a:t>
            </a:r>
            <a:r>
              <a:rPr sz="28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 s,</a:t>
            </a:r>
            <a:r>
              <a:rPr sz="2800" i="1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B</a:t>
            </a:r>
            <a:r>
              <a:rPr sz="2800" i="1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800" i="1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F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)</a:t>
            </a:r>
            <a:r>
              <a:rPr sz="2800" spc="-5" dirty="0">
                <a:solidFill>
                  <a:srgbClr val="070707"/>
                </a:solidFill>
                <a:latin typeface="Times New Roman"/>
                <a:cs typeface="Times New Roman"/>
              </a:rPr>
              <a:t> with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015"/>
              </a:lnSpc>
            </a:pP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2800" i="1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8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{q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0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800" i="1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1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800" i="1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2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800" i="1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3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r>
              <a:rPr sz="2800" i="1" spc="-2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spc="5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2800" spc="5" dirty="0">
                <a:solidFill>
                  <a:srgbClr val="070707"/>
                </a:solidFill>
                <a:latin typeface="Times New Roman"/>
                <a:cs typeface="Times New Roman"/>
              </a:rPr>
              <a:t>4</a:t>
            </a:r>
            <a:r>
              <a:rPr sz="28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}</a:t>
            </a:r>
            <a:r>
              <a:rPr sz="2800" spc="-5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endParaRPr sz="2800">
              <a:latin typeface="Times New Roman"/>
              <a:cs typeface="Times New Roman"/>
            </a:endParaRPr>
          </a:p>
          <a:p>
            <a:pPr marL="12700" marR="4123054">
              <a:lnSpc>
                <a:spcPts val="3020"/>
              </a:lnSpc>
              <a:spcBef>
                <a:spcPts val="209"/>
              </a:spcBef>
            </a:pP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Γ</a:t>
            </a:r>
            <a:r>
              <a:rPr sz="28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800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{a,</a:t>
            </a:r>
            <a:r>
              <a:rPr sz="2800" i="1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b,</a:t>
            </a:r>
            <a:r>
              <a:rPr sz="2800" i="1" spc="-10" dirty="0">
                <a:solidFill>
                  <a:srgbClr val="070707"/>
                </a:solidFill>
                <a:latin typeface="Times New Roman"/>
                <a:cs typeface="Times New Roman"/>
              </a:rPr>
              <a:t> X,</a:t>
            </a:r>
            <a:r>
              <a:rPr sz="2800" i="1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spc="-130" dirty="0">
                <a:solidFill>
                  <a:srgbClr val="070707"/>
                </a:solidFill>
                <a:latin typeface="Times New Roman"/>
                <a:cs typeface="Times New Roman"/>
              </a:rPr>
              <a:t>Y,</a:t>
            </a:r>
            <a:r>
              <a:rPr sz="2800" i="1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#</a:t>
            </a:r>
            <a:r>
              <a:rPr sz="28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}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, </a:t>
            </a:r>
            <a:r>
              <a:rPr sz="2800" spc="-6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Σ</a:t>
            </a:r>
            <a:r>
              <a:rPr sz="28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8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>
                <a:solidFill>
                  <a:srgbClr val="070707"/>
                </a:solidFill>
                <a:latin typeface="Times New Roman"/>
                <a:cs typeface="Times New Roman"/>
              </a:rPr>
              <a:t>{a,</a:t>
            </a:r>
            <a:r>
              <a:rPr sz="2800" i="1" spc="-2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b</a:t>
            </a:r>
            <a:r>
              <a:rPr sz="2800" i="1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}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,</a:t>
            </a:r>
            <a:endParaRPr sz="2800">
              <a:latin typeface="Times New Roman"/>
              <a:cs typeface="Times New Roman"/>
            </a:endParaRPr>
          </a:p>
          <a:p>
            <a:pPr marL="12700" marR="5828665">
              <a:lnSpc>
                <a:spcPts val="3010"/>
              </a:lnSpc>
              <a:spcBef>
                <a:spcPts val="5"/>
              </a:spcBef>
            </a:pP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s</a:t>
            </a:r>
            <a:r>
              <a:rPr sz="2800" i="1" spc="-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800" spc="-5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q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0, </a:t>
            </a:r>
            <a:r>
              <a:rPr sz="2800" spc="-6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B</a:t>
            </a:r>
            <a:r>
              <a:rPr sz="2800" i="1" spc="-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800" spc="-5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#,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2980"/>
              </a:lnSpc>
            </a:pPr>
            <a:r>
              <a:rPr sz="2800" i="1" dirty="0">
                <a:solidFill>
                  <a:srgbClr val="070707"/>
                </a:solidFill>
                <a:latin typeface="Times New Roman"/>
                <a:cs typeface="Times New Roman"/>
              </a:rPr>
              <a:t>δ</a:t>
            </a:r>
            <a:r>
              <a:rPr sz="2800" i="1" spc="-3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given</a:t>
            </a:r>
            <a:r>
              <a:rPr sz="2800" spc="-3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70707"/>
                </a:solidFill>
                <a:latin typeface="Times New Roman"/>
                <a:cs typeface="Times New Roman"/>
              </a:rPr>
              <a:t>by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379" y="4074159"/>
            <a:ext cx="8662670" cy="2527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2900" y="711200"/>
            <a:ext cx="76219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Example:</a:t>
            </a:r>
            <a:r>
              <a:rPr sz="2800"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Design</a:t>
            </a:r>
            <a:r>
              <a:rPr sz="2800"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TM</a:t>
            </a:r>
            <a:r>
              <a:rPr sz="2800"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accepting</a:t>
            </a:r>
            <a:r>
              <a:rPr sz="2800" b="1" spc="-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{a,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b}*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(aba)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948" y="1334769"/>
            <a:ext cx="8915370" cy="49092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7830" y="553719"/>
            <a:ext cx="9274810" cy="6183630"/>
            <a:chOff x="417830" y="553719"/>
            <a:chExt cx="9274810" cy="61836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830" y="1333500"/>
              <a:ext cx="9060180" cy="54038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720" y="553719"/>
              <a:ext cx="8503920" cy="7937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870" y="588009"/>
            <a:ext cx="54667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5" dirty="0">
                <a:solidFill>
                  <a:srgbClr val="0000CC"/>
                </a:solidFill>
                <a:latin typeface="Calibri"/>
                <a:cs typeface="Calibri"/>
              </a:rPr>
              <a:t>FA</a:t>
            </a:r>
            <a:r>
              <a:rPr sz="3600" b="1" spc="-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3600" b="1" spc="-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3600" b="1" spc="-30" dirty="0">
                <a:solidFill>
                  <a:srgbClr val="0000CC"/>
                </a:solidFill>
                <a:latin typeface="Calibri"/>
                <a:cs typeface="Calibri"/>
              </a:rPr>
              <a:t>PDA</a:t>
            </a:r>
            <a:r>
              <a:rPr sz="3600" b="1" spc="-1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00CC"/>
                </a:solidFill>
                <a:latin typeface="Calibri"/>
                <a:cs typeface="Calibri"/>
              </a:rPr>
              <a:t>and</a:t>
            </a:r>
            <a:r>
              <a:rPr sz="3600" b="1" spc="-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3600" b="1" spc="-35" dirty="0">
                <a:solidFill>
                  <a:srgbClr val="0000CC"/>
                </a:solidFill>
                <a:latin typeface="Calibri"/>
                <a:cs typeface="Calibri"/>
              </a:rPr>
              <a:t>Turing</a:t>
            </a:r>
            <a:r>
              <a:rPr sz="3600" b="1" spc="-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00CC"/>
                </a:solidFill>
                <a:latin typeface="Calibri"/>
                <a:cs typeface="Calibri"/>
              </a:rPr>
              <a:t>Machine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6669" y="1256029"/>
            <a:ext cx="9689465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130" indent="-341630">
              <a:lnSpc>
                <a:spcPct val="100000"/>
              </a:lnSpc>
              <a:spcBef>
                <a:spcPts val="100"/>
              </a:spcBef>
              <a:buFont typeface="Segoe UI Symbol"/>
              <a:buChar char="▪"/>
              <a:tabLst>
                <a:tab pos="404495" algn="l"/>
                <a:tab pos="405130" algn="l"/>
              </a:tabLst>
            </a:pPr>
            <a:r>
              <a:rPr sz="2400" b="1" dirty="0">
                <a:latin typeface="Times New Roman"/>
                <a:cs typeface="Times New Roman"/>
              </a:rPr>
              <a:t>Fi</a:t>
            </a:r>
            <a:r>
              <a:rPr sz="2400" b="1" spc="-10" dirty="0">
                <a:latin typeface="Times New Roman"/>
                <a:cs typeface="Times New Roman"/>
              </a:rPr>
              <a:t>n</a:t>
            </a:r>
            <a:r>
              <a:rPr sz="2400" b="1" spc="10" dirty="0">
                <a:latin typeface="Times New Roman"/>
                <a:cs typeface="Times New Roman"/>
              </a:rPr>
              <a:t>i</a:t>
            </a:r>
            <a:r>
              <a:rPr sz="2400" b="1" dirty="0">
                <a:latin typeface="Times New Roman"/>
                <a:cs typeface="Times New Roman"/>
              </a:rPr>
              <a:t>te</a:t>
            </a:r>
            <a:r>
              <a:rPr sz="2400" b="1" spc="-13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</a:t>
            </a:r>
            <a:r>
              <a:rPr sz="2400" b="1" dirty="0">
                <a:latin typeface="Times New Roman"/>
                <a:cs typeface="Times New Roman"/>
              </a:rPr>
              <a:t>utoma</a:t>
            </a:r>
            <a:r>
              <a:rPr sz="2400" b="1" spc="5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a:</a:t>
            </a:r>
            <a:endParaRPr sz="2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–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Models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devices</a:t>
            </a:r>
            <a:r>
              <a:rPr sz="2400" spc="-5" dirty="0">
                <a:latin typeface="Times New Roman"/>
                <a:cs typeface="Times New Roman"/>
              </a:rPr>
              <a:t> with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finite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memory</a:t>
            </a:r>
            <a:endParaRPr sz="2400">
              <a:latin typeface="Times New Roman"/>
              <a:cs typeface="Times New Roman"/>
            </a:endParaRPr>
          </a:p>
          <a:p>
            <a:pPr marL="405130" indent="-341630">
              <a:lnSpc>
                <a:spcPct val="100000"/>
              </a:lnSpc>
              <a:buFont typeface="Segoe UI Symbol"/>
              <a:buChar char="▪"/>
              <a:tabLst>
                <a:tab pos="404495" algn="l"/>
                <a:tab pos="405130" algn="l"/>
              </a:tabLst>
            </a:pPr>
            <a:r>
              <a:rPr sz="2400" b="1" dirty="0">
                <a:latin typeface="Times New Roman"/>
                <a:cs typeface="Times New Roman"/>
              </a:rPr>
              <a:t>P</a:t>
            </a:r>
            <a:r>
              <a:rPr sz="2400" b="1" spc="-10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r>
              <a:rPr sz="2400" b="1" spc="-10" dirty="0">
                <a:latin typeface="Times New Roman"/>
                <a:cs typeface="Times New Roman"/>
              </a:rPr>
              <a:t>hd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-5" dirty="0">
                <a:latin typeface="Times New Roman"/>
                <a:cs typeface="Times New Roman"/>
              </a:rPr>
              <a:t>w</a:t>
            </a:r>
            <a:r>
              <a:rPr sz="2400" b="1" dirty="0">
                <a:latin typeface="Times New Roman"/>
                <a:cs typeface="Times New Roman"/>
              </a:rPr>
              <a:t>n</a:t>
            </a:r>
            <a:r>
              <a:rPr sz="2400" b="1" spc="-13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</a:t>
            </a:r>
            <a:r>
              <a:rPr sz="2400" b="1" spc="-10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to</a:t>
            </a:r>
            <a:r>
              <a:rPr sz="2400" b="1" spc="5" dirty="0">
                <a:latin typeface="Times New Roman"/>
                <a:cs typeface="Times New Roman"/>
              </a:rPr>
              <a:t>m</a:t>
            </a:r>
            <a:r>
              <a:rPr sz="2400" b="1" dirty="0">
                <a:latin typeface="Times New Roman"/>
                <a:cs typeface="Times New Roman"/>
              </a:rPr>
              <a:t>ata:</a:t>
            </a:r>
            <a:endParaRPr sz="2400">
              <a:latin typeface="Times New Roman"/>
              <a:cs typeface="Times New Roman"/>
            </a:endParaRPr>
          </a:p>
          <a:p>
            <a:pPr marL="405130" marR="43180" indent="-341630">
              <a:lnSpc>
                <a:spcPct val="100000"/>
              </a:lnSpc>
              <a:tabLst>
                <a:tab pos="6654165" algn="l"/>
              </a:tabLst>
            </a:pPr>
            <a:r>
              <a:rPr sz="2400" b="1" dirty="0">
                <a:latin typeface="Times New Roman"/>
                <a:cs typeface="Times New Roman"/>
              </a:rPr>
              <a:t>–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Models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devices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with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unlimited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memory</a:t>
            </a:r>
            <a:r>
              <a:rPr sz="2400" spc="5" dirty="0">
                <a:latin typeface="Times New Roman"/>
                <a:cs typeface="Times New Roman"/>
              </a:rPr>
              <a:t> (</a:t>
            </a:r>
            <a:r>
              <a:rPr sz="2400" spc="5" dirty="0">
                <a:solidFill>
                  <a:srgbClr val="FF0000"/>
                </a:solidFill>
                <a:latin typeface="Times New Roman"/>
                <a:cs typeface="Times New Roman"/>
              </a:rPr>
              <a:t>stack</a:t>
            </a:r>
            <a:r>
              <a:rPr sz="2400" spc="5" dirty="0">
                <a:latin typeface="Times New Roman"/>
                <a:cs typeface="Times New Roman"/>
              </a:rPr>
              <a:t>)	</a:t>
            </a:r>
            <a:r>
              <a:rPr sz="2400" spc="-5" dirty="0">
                <a:latin typeface="Times New Roman"/>
                <a:cs typeface="Times New Roman"/>
              </a:rPr>
              <a:t>that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accessible </a:t>
            </a:r>
            <a:r>
              <a:rPr sz="2400" dirty="0">
                <a:latin typeface="Times New Roman"/>
                <a:cs typeface="Times New Roman"/>
              </a:rPr>
              <a:t>only </a:t>
            </a:r>
            <a:r>
              <a:rPr sz="2400" spc="5" dirty="0">
                <a:latin typeface="Times New Roman"/>
                <a:cs typeface="Times New Roman"/>
              </a:rPr>
              <a:t>in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Last-In-First-Out</a:t>
            </a:r>
            <a:r>
              <a:rPr sz="24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order.</a:t>
            </a:r>
            <a:endParaRPr sz="2400">
              <a:latin typeface="Times New Roman"/>
              <a:cs typeface="Times New Roman"/>
            </a:endParaRPr>
          </a:p>
          <a:p>
            <a:pPr marL="405130" indent="-341630">
              <a:lnSpc>
                <a:spcPct val="100000"/>
              </a:lnSpc>
              <a:buFont typeface="Segoe UI Symbol"/>
              <a:buChar char="▪"/>
              <a:tabLst>
                <a:tab pos="404495" algn="l"/>
                <a:tab pos="405130" algn="l"/>
              </a:tabLst>
            </a:pPr>
            <a:r>
              <a:rPr sz="2400" b="1" spc="-40" dirty="0">
                <a:latin typeface="Times New Roman"/>
                <a:cs typeface="Times New Roman"/>
              </a:rPr>
              <a:t>Turing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Machines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imes New Roman"/>
                <a:cs typeface="Times New Roman"/>
              </a:rPr>
              <a:t>(Turing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1936)</a:t>
            </a:r>
            <a:endParaRPr sz="2400">
              <a:latin typeface="Times New Roman"/>
              <a:cs typeface="Times New Roman"/>
            </a:endParaRPr>
          </a:p>
          <a:p>
            <a:pPr marL="292100" marR="2893695" indent="-292100">
              <a:lnSpc>
                <a:spcPct val="100000"/>
              </a:lnSpc>
              <a:buFont typeface="Times New Roman"/>
              <a:buChar char="–"/>
              <a:tabLst>
                <a:tab pos="292100" algn="l"/>
              </a:tabLst>
            </a:pPr>
            <a:r>
              <a:rPr sz="2400" spc="-5" dirty="0">
                <a:latin typeface="Times New Roman"/>
                <a:cs typeface="Times New Roman"/>
              </a:rPr>
              <a:t>Uses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unlimited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memory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infinite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tape</a:t>
            </a:r>
            <a:r>
              <a:rPr sz="24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which can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read/written</a:t>
            </a:r>
            <a:r>
              <a:rPr sz="24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moved to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left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right</a:t>
            </a:r>
            <a:endParaRPr sz="2400">
              <a:latin typeface="Times New Roman"/>
              <a:cs typeface="Times New Roman"/>
            </a:endParaRPr>
          </a:p>
          <a:p>
            <a:pPr marL="405130" marR="2708275" lvl="1">
              <a:lnSpc>
                <a:spcPct val="100000"/>
              </a:lnSpc>
              <a:buChar char="–"/>
              <a:tabLst>
                <a:tab pos="633730" algn="l"/>
              </a:tabLst>
            </a:pPr>
            <a:r>
              <a:rPr sz="2400" spc="-5" dirty="0">
                <a:latin typeface="Times New Roman"/>
                <a:cs typeface="Times New Roman"/>
              </a:rPr>
              <a:t>Only </a:t>
            </a:r>
            <a:r>
              <a:rPr sz="2400" dirty="0">
                <a:latin typeface="Times New Roman"/>
                <a:cs typeface="Times New Roman"/>
              </a:rPr>
              <a:t>model thus far that can model general </a:t>
            </a:r>
            <a:r>
              <a:rPr sz="2400" spc="-5" dirty="0">
                <a:latin typeface="Times New Roman"/>
                <a:cs typeface="Times New Roman"/>
              </a:rPr>
              <a:t>purpose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computers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Church-Turing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thesis</a:t>
            </a:r>
            <a:endParaRPr sz="2400">
              <a:latin typeface="Times New Roman"/>
              <a:cs typeface="Times New Roman"/>
            </a:endParaRPr>
          </a:p>
          <a:p>
            <a:pPr marL="633730" lvl="1" indent="-228600">
              <a:lnSpc>
                <a:spcPct val="100000"/>
              </a:lnSpc>
              <a:buChar char="–"/>
              <a:tabLst>
                <a:tab pos="633730" algn="l"/>
              </a:tabLst>
            </a:pPr>
            <a:r>
              <a:rPr sz="2400" dirty="0">
                <a:latin typeface="Times New Roman"/>
                <a:cs typeface="Times New Roman"/>
              </a:rPr>
              <a:t>Still,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TM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cannot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solve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problems</a:t>
            </a:r>
            <a:endParaRPr sz="2400">
              <a:latin typeface="Times New Roman"/>
              <a:cs typeface="Times New Roman"/>
            </a:endParaRPr>
          </a:p>
          <a:p>
            <a:pPr marL="405130" indent="-341630">
              <a:lnSpc>
                <a:spcPct val="100000"/>
              </a:lnSpc>
              <a:buFont typeface="Segoe UI Symbol"/>
              <a:buChar char="➢"/>
              <a:tabLst>
                <a:tab pos="405130" algn="l"/>
              </a:tabLst>
            </a:pPr>
            <a:r>
              <a:rPr sz="2400" dirty="0">
                <a:solidFill>
                  <a:srgbClr val="0000CC"/>
                </a:solidFill>
                <a:latin typeface="Times New Roman"/>
                <a:cs typeface="Times New Roman"/>
              </a:rPr>
              <a:t>Much</a:t>
            </a:r>
            <a:r>
              <a:rPr sz="24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CC"/>
                </a:solidFill>
                <a:latin typeface="Times New Roman"/>
                <a:cs typeface="Times New Roman"/>
              </a:rPr>
              <a:t>more</a:t>
            </a:r>
            <a:r>
              <a:rPr sz="24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CC"/>
                </a:solidFill>
                <a:latin typeface="Times New Roman"/>
                <a:cs typeface="Times New Roman"/>
              </a:rPr>
              <a:t>powerful</a:t>
            </a:r>
            <a:r>
              <a:rPr sz="24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CC"/>
                </a:solidFill>
                <a:latin typeface="Times New Roman"/>
                <a:cs typeface="Times New Roman"/>
              </a:rPr>
              <a:t>than</a:t>
            </a:r>
            <a:r>
              <a:rPr sz="24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CC"/>
                </a:solidFill>
                <a:latin typeface="Times New Roman"/>
                <a:cs typeface="Times New Roman"/>
              </a:rPr>
              <a:t>FIFO</a:t>
            </a:r>
            <a:r>
              <a:rPr sz="2400" spc="-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CC"/>
                </a:solidFill>
                <a:latin typeface="Times New Roman"/>
                <a:cs typeface="Times New Roman"/>
              </a:rPr>
              <a:t>stack</a:t>
            </a:r>
            <a:r>
              <a:rPr sz="24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CC"/>
                </a:solidFill>
                <a:latin typeface="Times New Roman"/>
                <a:cs typeface="Times New Roman"/>
              </a:rPr>
              <a:t>of</a:t>
            </a:r>
            <a:r>
              <a:rPr sz="2400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CC"/>
                </a:solidFill>
                <a:latin typeface="Times New Roman"/>
                <a:cs typeface="Times New Roman"/>
              </a:rPr>
              <a:t>PDAs.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66430" y="713740"/>
            <a:ext cx="13944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380" dirty="0">
                <a:solidFill>
                  <a:srgbClr val="0000CC"/>
                </a:solidFill>
                <a:latin typeface="Trebuchet MS"/>
                <a:cs typeface="Trebuchet MS"/>
              </a:rPr>
              <a:t>Co</a:t>
            </a:r>
            <a:r>
              <a:rPr sz="3200" b="1" spc="385" dirty="0">
                <a:solidFill>
                  <a:srgbClr val="0000CC"/>
                </a:solidFill>
                <a:latin typeface="Trebuchet MS"/>
                <a:cs typeface="Trebuchet MS"/>
              </a:rPr>
              <a:t>n</a:t>
            </a:r>
            <a:r>
              <a:rPr sz="3200" b="1" spc="145" dirty="0">
                <a:solidFill>
                  <a:srgbClr val="0000CC"/>
                </a:solidFill>
                <a:latin typeface="Trebuchet MS"/>
                <a:cs typeface="Trebuchet MS"/>
              </a:rPr>
              <a:t>t.</a:t>
            </a:r>
            <a:r>
              <a:rPr sz="3200" b="1" spc="40" dirty="0">
                <a:solidFill>
                  <a:srgbClr val="0000CC"/>
                </a:solidFill>
                <a:latin typeface="Trebuchet MS"/>
                <a:cs typeface="Trebuchet MS"/>
              </a:rPr>
              <a:t>,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890" y="1400795"/>
            <a:ext cx="9476740" cy="24473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9459" y="411479"/>
            <a:ext cx="43059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5" dirty="0">
                <a:solidFill>
                  <a:srgbClr val="0000CC"/>
                </a:solidFill>
                <a:latin typeface="Arial"/>
                <a:cs typeface="Arial"/>
              </a:rPr>
              <a:t>Church-Tuning</a:t>
            </a:r>
            <a:r>
              <a:rPr sz="3200" b="1" spc="-6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00CC"/>
                </a:solidFill>
                <a:latin typeface="Arial"/>
                <a:cs typeface="Arial"/>
              </a:rPr>
              <a:t>Thesis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3650"/>
            <a:ext cx="9803130" cy="55943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1300" y="745490"/>
            <a:ext cx="81584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0" dirty="0">
                <a:solidFill>
                  <a:srgbClr val="0000CC"/>
                </a:solidFill>
                <a:latin typeface="Arial"/>
                <a:cs typeface="Arial"/>
              </a:rPr>
              <a:t>Time</a:t>
            </a:r>
            <a:r>
              <a:rPr sz="2800"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and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 Space </a:t>
            </a: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Complexity</a:t>
            </a:r>
            <a:r>
              <a:rPr sz="2800" b="1" spc="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of </a:t>
            </a:r>
            <a:r>
              <a:rPr sz="2800" b="1" dirty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b="1" spc="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0000CC"/>
                </a:solidFill>
                <a:latin typeface="Arial"/>
                <a:cs typeface="Arial"/>
              </a:rPr>
              <a:t>Turing</a:t>
            </a:r>
            <a:r>
              <a:rPr sz="2800" b="1" spc="-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Arial"/>
                <a:cs typeface="Arial"/>
              </a:rPr>
              <a:t>Machine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5"/>
                </a:spcBef>
              </a:pPr>
              <a:t>28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1280" y="1324609"/>
            <a:ext cx="9033510" cy="23787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8100" marR="30480">
              <a:lnSpc>
                <a:spcPts val="2590"/>
              </a:lnSpc>
              <a:spcBef>
                <a:spcPts val="425"/>
              </a:spcBef>
            </a:pP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For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 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Turing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machine, the time complexity refers to the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measure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of the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number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of times the tape moves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when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the machine is initialized for some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input symbols and the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space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complexity is the number of cells of the tape </a:t>
            </a:r>
            <a:r>
              <a:rPr sz="2400" spc="-58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written.</a:t>
            </a:r>
            <a:endParaRPr sz="2400">
              <a:latin typeface="Times New Roman"/>
              <a:cs typeface="Times New Roman"/>
            </a:endParaRPr>
          </a:p>
          <a:p>
            <a:pPr marL="290830" indent="-253365">
              <a:lnSpc>
                <a:spcPct val="100000"/>
              </a:lnSpc>
              <a:spcBef>
                <a:spcPts val="1025"/>
              </a:spcBef>
              <a:buClr>
                <a:srgbClr val="0000CC"/>
              </a:buClr>
              <a:buSzPct val="95833"/>
              <a:buFont typeface="Segoe UI Symbol"/>
              <a:buChar char="✓"/>
              <a:tabLst>
                <a:tab pos="291465" algn="l"/>
              </a:tabLst>
            </a:pPr>
            <a:r>
              <a:rPr sz="2400" spc="-25" dirty="0">
                <a:solidFill>
                  <a:srgbClr val="070707"/>
                </a:solidFill>
                <a:latin typeface="Times New Roman"/>
                <a:cs typeface="Times New Roman"/>
              </a:rPr>
              <a:t>Time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complexity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all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reasonable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functions</a:t>
            </a:r>
            <a:r>
              <a:rPr sz="2400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−</a:t>
            </a:r>
            <a:r>
              <a:rPr sz="2400" b="1" spc="5" dirty="0">
                <a:solidFill>
                  <a:srgbClr val="070707"/>
                </a:solidFill>
                <a:latin typeface="Times New Roman"/>
                <a:cs typeface="Times New Roman"/>
              </a:rPr>
              <a:t>T(n)</a:t>
            </a:r>
            <a:r>
              <a:rPr sz="2400" b="1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70707"/>
                </a:solidFill>
                <a:latin typeface="Times New Roman"/>
                <a:cs typeface="Times New Roman"/>
              </a:rPr>
              <a:t>=</a:t>
            </a:r>
            <a:r>
              <a:rPr sz="2400" b="1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70707"/>
                </a:solidFill>
                <a:latin typeface="Times New Roman"/>
                <a:cs typeface="Times New Roman"/>
              </a:rPr>
              <a:t>O(n</a:t>
            </a:r>
            <a:r>
              <a:rPr sz="24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70707"/>
                </a:solidFill>
                <a:latin typeface="Times New Roman"/>
                <a:cs typeface="Times New Roman"/>
              </a:rPr>
              <a:t>log</a:t>
            </a:r>
            <a:r>
              <a:rPr sz="2400" b="1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n)</a:t>
            </a:r>
            <a:endParaRPr sz="2400">
              <a:latin typeface="Times New Roman"/>
              <a:cs typeface="Times New Roman"/>
            </a:endParaRPr>
          </a:p>
          <a:p>
            <a:pPr marL="290830" indent="-253365">
              <a:lnSpc>
                <a:spcPct val="100000"/>
              </a:lnSpc>
              <a:spcBef>
                <a:spcPts val="1060"/>
              </a:spcBef>
              <a:buClr>
                <a:srgbClr val="0000CC"/>
              </a:buClr>
              <a:buSzPct val="95833"/>
              <a:buFont typeface="Segoe UI Symbol"/>
              <a:buChar char="✓"/>
              <a:tabLst>
                <a:tab pos="291465" algn="l"/>
              </a:tabLst>
            </a:pP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TM's</a:t>
            </a:r>
            <a:r>
              <a:rPr sz="2400" spc="-1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space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complexity</a:t>
            </a:r>
            <a:r>
              <a:rPr sz="2400" spc="-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70707"/>
                </a:solidFill>
                <a:latin typeface="Times New Roman"/>
                <a:cs typeface="Times New Roman"/>
              </a:rPr>
              <a:t>−</a:t>
            </a:r>
            <a:r>
              <a:rPr sz="2400" spc="5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S(n)</a:t>
            </a:r>
            <a:r>
              <a:rPr sz="2400" b="1" dirty="0">
                <a:solidFill>
                  <a:srgbClr val="070707"/>
                </a:solidFill>
                <a:latin typeface="Times New Roman"/>
                <a:cs typeface="Times New Roman"/>
              </a:rPr>
              <a:t> =</a:t>
            </a:r>
            <a:r>
              <a:rPr sz="2400" b="1" spc="-10" dirty="0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70707"/>
                </a:solidFill>
                <a:latin typeface="Times New Roman"/>
                <a:cs typeface="Times New Roman"/>
              </a:rPr>
              <a:t>O(n)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E5E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3191</Words>
  <Application>Microsoft Office PowerPoint</Application>
  <PresentationFormat>A4 Paper (210x297 mm)</PresentationFormat>
  <Paragraphs>383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Complexity Theory</vt:lpstr>
      <vt:lpstr>Introduction to Complexity Theory</vt:lpstr>
      <vt:lpstr>Slide 3</vt:lpstr>
      <vt:lpstr>Slide 4</vt:lpstr>
      <vt:lpstr>Alphabets  Σ </vt:lpstr>
      <vt:lpstr>Languages L</vt:lpstr>
      <vt:lpstr>Turing Machine</vt:lpstr>
      <vt:lpstr>Slide 8</vt:lpstr>
      <vt:lpstr>Formal Definition of TMs</vt:lpstr>
      <vt:lpstr>Slide 10</vt:lpstr>
      <vt:lpstr>Slide 11</vt:lpstr>
      <vt:lpstr>The Transition Function</vt:lpstr>
      <vt:lpstr>Configuration and transition</vt:lpstr>
      <vt:lpstr>Type of configuration</vt:lpstr>
      <vt:lpstr>Standard Tuning Machine</vt:lpstr>
      <vt:lpstr>Cont.,</vt:lpstr>
      <vt:lpstr>δ(q, 0) = (q, 0, R)</vt:lpstr>
      <vt:lpstr>Initially, a TM has a tape consisting of a string of input symbols surrounded  by an infinity of blanks in both directions.</vt:lpstr>
      <vt:lpstr>Designing a Turing Machine</vt:lpstr>
      <vt:lpstr>Example 2 : Design a Turing Machine that reads a string  representing a binary number and erases all leading 0’s in the string.  However, if the string comprises of only 0’s, it keeps one 0.</vt:lpstr>
      <vt:lpstr>Cont.…</vt:lpstr>
      <vt:lpstr>Example 3 Design a Turing Machine that recognize the  language w= {a n b n : n&gt;=1 }</vt:lpstr>
      <vt:lpstr>Example: Design a TM accepting {a, b}* (aba)</vt:lpstr>
      <vt:lpstr>Slide 24</vt:lpstr>
      <vt:lpstr>FA , PDA and Turing Machine</vt:lpstr>
      <vt:lpstr>Cont.,</vt:lpstr>
      <vt:lpstr>Church-Tuning Thesis</vt:lpstr>
      <vt:lpstr>Time and Space Complexity of a Turing Machine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39</dc:title>
  <dc:subject>COMP 144</dc:subject>
  <dc:creator>Felix Hernandez-Campos</dc:creator>
  <cp:lastModifiedBy>zzz</cp:lastModifiedBy>
  <cp:revision>27</cp:revision>
  <dcterms:created xsi:type="dcterms:W3CDTF">2022-06-29T21:35:01Z</dcterms:created>
  <dcterms:modified xsi:type="dcterms:W3CDTF">2022-08-01T21:34:24Z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2021-04-05T00:00:00Z</vt:filetime>
  </property>
  <property fmtid="{D5CDD505-2E9C-101B-9397-08002B2CF9AE}" pid="3" name="Creator">
    <vt:lpwstr>Impress</vt:lpwstr>
  </property>
  <property fmtid="{D5CDD505-2E9C-101B-9397-08002B2CF9AE}" pid="4" name="LastSaved">
    <vt:filetime>2021-04-05T00:00:00Z</vt:filetime>
  </property>
</Properties>
</file>