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9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D2886-51A1-419B-961F-CBF73360F1C6}" type="datetimeFigureOut">
              <a:rPr lang="en-US" smtClean="0"/>
              <a:t>8/11/2022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8F485-5C44-4384-BB2F-80DA9E26E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397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D2886-51A1-419B-961F-CBF73360F1C6}" type="datetimeFigureOut">
              <a:rPr lang="en-US" smtClean="0"/>
              <a:t>8/11/2022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8F485-5C44-4384-BB2F-80DA9E26E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983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D2886-51A1-419B-961F-CBF73360F1C6}" type="datetimeFigureOut">
              <a:rPr lang="en-US" smtClean="0"/>
              <a:t>8/11/2022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8F485-5C44-4384-BB2F-80DA9E26E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9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D2886-51A1-419B-961F-CBF73360F1C6}" type="datetimeFigureOut">
              <a:rPr lang="en-US" smtClean="0"/>
              <a:t>8/11/2022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8F485-5C44-4384-BB2F-80DA9E26E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468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D2886-51A1-419B-961F-CBF73360F1C6}" type="datetimeFigureOut">
              <a:rPr lang="en-US" smtClean="0"/>
              <a:t>8/11/2022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8F485-5C44-4384-BB2F-80DA9E26E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440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D2886-51A1-419B-961F-CBF73360F1C6}" type="datetimeFigureOut">
              <a:rPr lang="en-US" smtClean="0"/>
              <a:t>8/11/2022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8F485-5C44-4384-BB2F-80DA9E26E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89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D2886-51A1-419B-961F-CBF73360F1C6}" type="datetimeFigureOut">
              <a:rPr lang="en-US" smtClean="0"/>
              <a:t>8/11/2022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8F485-5C44-4384-BB2F-80DA9E26E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201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D2886-51A1-419B-961F-CBF73360F1C6}" type="datetimeFigureOut">
              <a:rPr lang="en-US" smtClean="0"/>
              <a:t>8/11/2022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8F485-5C44-4384-BB2F-80DA9E26E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220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D2886-51A1-419B-961F-CBF73360F1C6}" type="datetimeFigureOut">
              <a:rPr lang="en-US" smtClean="0"/>
              <a:t>8/11/2022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8F485-5C44-4384-BB2F-80DA9E26E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116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D2886-51A1-419B-961F-CBF73360F1C6}" type="datetimeFigureOut">
              <a:rPr lang="en-US" smtClean="0"/>
              <a:t>8/11/2022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8F485-5C44-4384-BB2F-80DA9E26E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748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D2886-51A1-419B-961F-CBF73360F1C6}" type="datetimeFigureOut">
              <a:rPr lang="en-US" smtClean="0"/>
              <a:t>8/11/2022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8F485-5C44-4384-BB2F-80DA9E26E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020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4D2886-51A1-419B-961F-CBF73360F1C6}" type="datetimeFigureOut">
              <a:rPr lang="en-US" smtClean="0"/>
              <a:t>8/11/2022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A8F485-5C44-4384-BB2F-80DA9E26E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298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6799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1800" dirty="0" smtClean="0"/>
              <a:t>Software </a:t>
            </a:r>
            <a:r>
              <a:rPr lang="en-US" sz="1800" dirty="0"/>
              <a:t>engineering is a discipline whose aim is the production of fault-free software, </a:t>
            </a:r>
            <a:r>
              <a:rPr lang="en-US" sz="1800" dirty="0" smtClean="0"/>
              <a:t>delivered on </a:t>
            </a:r>
            <a:r>
              <a:rPr lang="en-US" sz="1800" dirty="0"/>
              <a:t>time and within budget, that satisfies the user’s needs, to achieve these goals, a </a:t>
            </a:r>
            <a:r>
              <a:rPr lang="en-US" sz="1800" dirty="0" smtClean="0"/>
              <a:t>software engineer </a:t>
            </a:r>
            <a:r>
              <a:rPr lang="en-US" sz="1800" dirty="0"/>
              <a:t>has to acquire a broad range of skills, both technical and managerial.</a:t>
            </a:r>
          </a:p>
          <a:p>
            <a:r>
              <a:rPr lang="en-US" sz="1800" dirty="0" smtClean="0"/>
              <a:t>Software </a:t>
            </a:r>
            <a:r>
              <a:rPr lang="en-US" sz="1800" dirty="0"/>
              <a:t>is a set of items or objects that form a “configuration” that includes </a:t>
            </a:r>
          </a:p>
          <a:p>
            <a:r>
              <a:rPr lang="en-US" sz="1800" dirty="0" smtClean="0"/>
              <a:t>Programs </a:t>
            </a:r>
            <a:r>
              <a:rPr lang="en-US" sz="1800" dirty="0"/>
              <a:t>that when executed provide desired function and performance</a:t>
            </a:r>
          </a:p>
          <a:p>
            <a:r>
              <a:rPr lang="en-US" sz="1800" dirty="0" smtClean="0"/>
              <a:t>Data </a:t>
            </a:r>
            <a:r>
              <a:rPr lang="en-US" sz="1800" dirty="0"/>
              <a:t>structures that enable programs to adequately manipulate </a:t>
            </a:r>
            <a:r>
              <a:rPr lang="en-US" sz="1800" dirty="0" smtClean="0"/>
              <a:t> information</a:t>
            </a:r>
            <a:endParaRPr lang="en-US" sz="1800" dirty="0"/>
          </a:p>
          <a:p>
            <a:r>
              <a:rPr lang="en-US" sz="1800" dirty="0" smtClean="0"/>
              <a:t>Documents </a:t>
            </a:r>
            <a:r>
              <a:rPr lang="en-US" sz="1800" dirty="0"/>
              <a:t>that describe the operation and use of the programs 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2813121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5029200"/>
          </a:xfrm>
        </p:spPr>
        <p:txBody>
          <a:bodyPr>
            <a:noAutofit/>
          </a:bodyPr>
          <a:lstStyle/>
          <a:p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System software: Collection of programs written to service other programs heavy interaction </a:t>
            </a:r>
          </a:p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with computer hardware, multiple users, concurrent operation, resource sharing, sophisticated process management, complex data structures, multiple external interfaces. Examples: operating system components, drivers, telecommunications processors, compilers, editors, file management utilities </a:t>
            </a:r>
          </a:p>
          <a:p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Application software: standalone programs that solve specific business or technical need.</a:t>
            </a:r>
          </a:p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Examples: data processing applications, point-of-sale transaction processing, real-time manufacturing process control.</a:t>
            </a:r>
          </a:p>
          <a:p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Business software: business information processing Management information system (MIS) 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that accesses one or more databases containing business information (e.g., payroll, inventory)</a:t>
            </a:r>
          </a:p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Engineering and scientific software (e.g., numerical estimations, simulation, etc.)</a:t>
            </a:r>
          </a:p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PC software–(word processing, spreadsheets, computer graphics, multimedia, entertainment, personal and business financial applications, etc.)</a:t>
            </a:r>
          </a:p>
        </p:txBody>
      </p:sp>
    </p:spTree>
    <p:extLst>
      <p:ext uri="{BB962C8B-B14F-4D97-AF65-F5344CB8AC3E}">
        <p14:creationId xmlns:p14="http://schemas.microsoft.com/office/powerpoint/2010/main" val="3851621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Web based: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A set of linked hypertext files that present information using text and graphics, e-commerce,</a:t>
            </a:r>
          </a:p>
          <a:p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B2B applications. </a:t>
            </a:r>
          </a:p>
          <a:p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Real-time software–monitors, analyzes, and controls real-world events as they occur in</a:t>
            </a:r>
          </a:p>
          <a:p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real-time. Response time typically ranges from 1 millisecond to 1 second</a:t>
            </a:r>
          </a:p>
          <a:p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Embedded </a:t>
            </a:r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software: control products and systems for consumer and industrial markets </a:t>
            </a:r>
          </a:p>
          <a:p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Artificial </a:t>
            </a:r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intelligence software: uses non-numerical algorithms to solve 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complex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problems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. Applications: robotics, expert systems, pattern recognition, adaptive control. </a:t>
            </a:r>
          </a:p>
          <a:p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Universal </a:t>
            </a:r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computing: growth of wireless networking, use of small mobile devices, laptops, etc.</a:t>
            </a:r>
          </a:p>
          <a:p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Software engineering is a modeling activity. Software engineers deal with complexity through </a:t>
            </a:r>
          </a:p>
          <a:p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modeling, by focusing at any one time on only the relevant details and ignoring everything else.</a:t>
            </a:r>
          </a:p>
          <a:p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In the course of development, software engineers build many different models of the system and</a:t>
            </a:r>
          </a:p>
          <a:p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of the application domain.</a:t>
            </a:r>
          </a:p>
        </p:txBody>
      </p:sp>
    </p:spTree>
    <p:extLst>
      <p:ext uri="{BB962C8B-B14F-4D97-AF65-F5344CB8AC3E}">
        <p14:creationId xmlns:p14="http://schemas.microsoft.com/office/powerpoint/2010/main" val="4081214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534400" cy="4876800"/>
          </a:xfrm>
        </p:spPr>
        <p:txBody>
          <a:bodyPr>
            <a:noAutofit/>
          </a:bodyPr>
          <a:lstStyle/>
          <a:p>
            <a:r>
              <a:rPr lang="en-US" sz="1600" dirty="0"/>
              <a:t>Software engineering is a problem-solving activity. Models are used to search for an </a:t>
            </a:r>
            <a:r>
              <a:rPr lang="en-US" sz="1600" dirty="0" smtClean="0"/>
              <a:t>acceptable solution</a:t>
            </a:r>
            <a:r>
              <a:rPr lang="en-US" sz="1600" dirty="0"/>
              <a:t>. </a:t>
            </a:r>
            <a:endParaRPr lang="en-US" sz="1600" dirty="0" smtClean="0"/>
          </a:p>
          <a:p>
            <a:r>
              <a:rPr lang="en-US" sz="1600" dirty="0" smtClean="0"/>
              <a:t>This </a:t>
            </a:r>
            <a:r>
              <a:rPr lang="en-US" sz="1600" dirty="0"/>
              <a:t>search is driven by experimentation. Software engineers do not have </a:t>
            </a:r>
            <a:r>
              <a:rPr lang="en-US" sz="1600" dirty="0" smtClean="0"/>
              <a:t>infinite resources </a:t>
            </a:r>
            <a:r>
              <a:rPr lang="en-US" sz="1600" dirty="0"/>
              <a:t>and are constrained by budget and deadlines. Given the lack of a fundamental </a:t>
            </a:r>
            <a:r>
              <a:rPr lang="en-US" sz="1600" dirty="0" smtClean="0"/>
              <a:t>theory,</a:t>
            </a:r>
          </a:p>
          <a:p>
            <a:r>
              <a:rPr lang="en-US" sz="1600" dirty="0" smtClean="0"/>
              <a:t>they </a:t>
            </a:r>
            <a:r>
              <a:rPr lang="en-US" sz="1600" dirty="0"/>
              <a:t>often have to rely empirical methods to evaluate the benefits of different alternatives.</a:t>
            </a:r>
          </a:p>
          <a:p>
            <a:r>
              <a:rPr lang="en-US" sz="1600" dirty="0" smtClean="0"/>
              <a:t>Software </a:t>
            </a:r>
            <a:r>
              <a:rPr lang="en-US" sz="1600" dirty="0"/>
              <a:t>engineering is a knowledge acquisition activity. In modeling the application </a:t>
            </a:r>
            <a:r>
              <a:rPr lang="en-US" sz="1600" dirty="0" smtClean="0"/>
              <a:t>and solution </a:t>
            </a:r>
            <a:r>
              <a:rPr lang="en-US" sz="1600" dirty="0"/>
              <a:t>domain, software engineers collect data, organize it into information, and </a:t>
            </a:r>
            <a:r>
              <a:rPr lang="en-US" sz="1600" dirty="0" smtClean="0"/>
              <a:t>formalize it</a:t>
            </a:r>
            <a:endParaRPr lang="en-US" sz="1600" dirty="0"/>
          </a:p>
          <a:p>
            <a:r>
              <a:rPr lang="en-US" sz="1600" dirty="0"/>
              <a:t>into knowledge. Knowledge acquisition is nonlinear, as a single piece of data can </a:t>
            </a:r>
            <a:r>
              <a:rPr lang="en-US" sz="1600" dirty="0" smtClean="0"/>
              <a:t>invalidate complete </a:t>
            </a:r>
            <a:r>
              <a:rPr lang="en-US" sz="1600" dirty="0"/>
              <a:t>models.</a:t>
            </a:r>
          </a:p>
          <a:p>
            <a:r>
              <a:rPr lang="en-US" sz="1600" dirty="0" smtClean="0"/>
              <a:t>Software </a:t>
            </a:r>
            <a:r>
              <a:rPr lang="en-US" sz="1600" dirty="0"/>
              <a:t>engineering is a rationale-driven activity. When acquiring knowledge and </a:t>
            </a:r>
            <a:r>
              <a:rPr lang="en-US" sz="1600" dirty="0" smtClean="0"/>
              <a:t>making decisions </a:t>
            </a:r>
            <a:r>
              <a:rPr lang="en-US" sz="1600" dirty="0"/>
              <a:t>about the system or its application domain, software engineers also need </a:t>
            </a:r>
            <a:r>
              <a:rPr lang="en-US" sz="1600" dirty="0" smtClean="0"/>
              <a:t>to capture </a:t>
            </a:r>
            <a:r>
              <a:rPr lang="en-US" sz="1600" dirty="0"/>
              <a:t>the</a:t>
            </a:r>
          </a:p>
          <a:p>
            <a:r>
              <a:rPr lang="en-US" sz="1600" dirty="0"/>
              <a:t>context in which decisions were made and the rationale behind these decisions. </a:t>
            </a:r>
            <a:endParaRPr lang="en-US" sz="1600" dirty="0" smtClean="0"/>
          </a:p>
          <a:p>
            <a:r>
              <a:rPr lang="en-US" sz="1600" dirty="0" smtClean="0"/>
              <a:t>Rationale information</a:t>
            </a:r>
            <a:r>
              <a:rPr lang="en-US" sz="1600" dirty="0"/>
              <a:t>, represented as a set of issue models, enables software engineers to </a:t>
            </a:r>
            <a:r>
              <a:rPr lang="en-US" sz="1600" dirty="0" smtClean="0"/>
              <a:t>understand the implication </a:t>
            </a:r>
            <a:r>
              <a:rPr lang="en-US" sz="1600" dirty="0"/>
              <a:t>of a proposed change when revisiting a </a:t>
            </a:r>
            <a:r>
              <a:rPr lang="en-US" sz="1600" dirty="0" smtClean="0"/>
              <a:t>decision</a:t>
            </a:r>
            <a:endParaRPr lang="en-US" sz="1600" dirty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0470962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The role of computer software has undergone significant </a:t>
            </a:r>
            <a:r>
              <a:rPr lang="en-US" dirty="0" smtClean="0"/>
              <a:t>change over </a:t>
            </a:r>
            <a:r>
              <a:rPr lang="en-US" dirty="0"/>
              <a:t>a time span of little more than 50 years. </a:t>
            </a:r>
            <a:endParaRPr lang="en-US" dirty="0" smtClean="0"/>
          </a:p>
          <a:p>
            <a:r>
              <a:rPr lang="en-US" dirty="0" smtClean="0"/>
              <a:t>Some </a:t>
            </a:r>
            <a:r>
              <a:rPr lang="en-US" dirty="0"/>
              <a:t>question can be raised for SE managers</a:t>
            </a:r>
          </a:p>
          <a:p>
            <a:r>
              <a:rPr lang="en-US" dirty="0" smtClean="0"/>
              <a:t>Why </a:t>
            </a:r>
            <a:r>
              <a:rPr lang="en-US" dirty="0"/>
              <a:t>does it take so long to get software finished?</a:t>
            </a:r>
          </a:p>
          <a:p>
            <a:r>
              <a:rPr lang="en-US" dirty="0" smtClean="0"/>
              <a:t>Why </a:t>
            </a:r>
            <a:r>
              <a:rPr lang="en-US" dirty="0"/>
              <a:t>are development costs so high?</a:t>
            </a:r>
          </a:p>
          <a:p>
            <a:r>
              <a:rPr lang="en-US" dirty="0" smtClean="0"/>
              <a:t>Why </a:t>
            </a:r>
            <a:r>
              <a:rPr lang="en-US" dirty="0"/>
              <a:t>can't we find all the errors before we give the software to customers?</a:t>
            </a:r>
          </a:p>
          <a:p>
            <a:r>
              <a:rPr lang="en-US" dirty="0" smtClean="0"/>
              <a:t>Why </a:t>
            </a:r>
            <a:r>
              <a:rPr lang="en-US" dirty="0"/>
              <a:t>do we continue to have difficulty in measuring progress as software is being </a:t>
            </a:r>
            <a:r>
              <a:rPr lang="en-US" dirty="0" smtClean="0"/>
              <a:t> developed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949627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 smtClean="0"/>
              <a:t>Scope and necessity of software engineering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382000" cy="4754563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Software </a:t>
            </a:r>
            <a:r>
              <a:rPr lang="en-US" dirty="0"/>
              <a:t>engineering is an engineering approach for software development. </a:t>
            </a:r>
            <a:endParaRPr lang="en-US" dirty="0" smtClean="0"/>
          </a:p>
          <a:p>
            <a:r>
              <a:rPr lang="en-US" dirty="0" smtClean="0"/>
              <a:t>We </a:t>
            </a:r>
            <a:r>
              <a:rPr lang="en-US" dirty="0"/>
              <a:t>can alternatively </a:t>
            </a:r>
            <a:r>
              <a:rPr lang="en-US" dirty="0" smtClean="0"/>
              <a:t>view </a:t>
            </a:r>
            <a:r>
              <a:rPr lang="en-US" dirty="0"/>
              <a:t>it as a systematic collection of past experience.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experience is arranged in the form </a:t>
            </a:r>
            <a:r>
              <a:rPr lang="en-US" dirty="0" smtClean="0"/>
              <a:t>of methodologies </a:t>
            </a:r>
            <a:r>
              <a:rPr lang="en-US" dirty="0"/>
              <a:t>and guidelines. </a:t>
            </a:r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/>
              <a:t>small program can be written without using </a:t>
            </a:r>
            <a:r>
              <a:rPr lang="en-US" dirty="0" smtClean="0"/>
              <a:t>software engineering </a:t>
            </a:r>
            <a:r>
              <a:rPr lang="en-US" dirty="0"/>
              <a:t>principles. </a:t>
            </a:r>
            <a:endParaRPr lang="en-US" dirty="0" smtClean="0"/>
          </a:p>
          <a:p>
            <a:r>
              <a:rPr lang="en-US" dirty="0" smtClean="0"/>
              <a:t>But </a:t>
            </a:r>
            <a:r>
              <a:rPr lang="en-US" dirty="0"/>
              <a:t>if one wants to develop a large software product, then </a:t>
            </a:r>
            <a:r>
              <a:rPr lang="en-US" dirty="0" smtClean="0"/>
              <a:t>software engineering </a:t>
            </a:r>
            <a:r>
              <a:rPr lang="en-US" dirty="0"/>
              <a:t>principles are indispensable to achieve a good quality software cost effectively.</a:t>
            </a:r>
          </a:p>
          <a:p>
            <a:r>
              <a:rPr lang="en-US" dirty="0"/>
              <a:t>These definitions can be elaborated with the help of a building construction analogy. </a:t>
            </a:r>
          </a:p>
        </p:txBody>
      </p:sp>
    </p:spTree>
    <p:extLst>
      <p:ext uri="{BB962C8B-B14F-4D97-AF65-F5344CB8AC3E}">
        <p14:creationId xmlns:p14="http://schemas.microsoft.com/office/powerpoint/2010/main" val="35667884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/>
              <a:t> Data, Information, and Knowledge </a:t>
            </a:r>
          </a:p>
          <a:p>
            <a:r>
              <a:rPr lang="en-US" dirty="0"/>
              <a:t>According to Russell </a:t>
            </a:r>
            <a:r>
              <a:rPr lang="en-US" dirty="0" err="1"/>
              <a:t>Ackoff</a:t>
            </a:r>
            <a:r>
              <a:rPr lang="en-US" dirty="0"/>
              <a:t>, a systems theorist and professor of organizational change, the </a:t>
            </a:r>
          </a:p>
          <a:p>
            <a:r>
              <a:rPr lang="en-US" dirty="0"/>
              <a:t>content of the human mind can be classified into five categories: </a:t>
            </a:r>
          </a:p>
          <a:p>
            <a:r>
              <a:rPr lang="en-US" dirty="0"/>
              <a:t>1. </a:t>
            </a:r>
            <a:r>
              <a:rPr lang="en-US" b="1" dirty="0"/>
              <a:t>Data: symbols </a:t>
            </a:r>
          </a:p>
          <a:p>
            <a:r>
              <a:rPr lang="en-US" dirty="0"/>
              <a:t>2. </a:t>
            </a:r>
            <a:r>
              <a:rPr lang="en-US" b="1" dirty="0"/>
              <a:t>Information: data that are processed to be useful; provides answers to "who", "what",</a:t>
            </a:r>
          </a:p>
          <a:p>
            <a:r>
              <a:rPr lang="en-US" dirty="0"/>
              <a:t>"where", and "when" questions </a:t>
            </a:r>
          </a:p>
          <a:p>
            <a:r>
              <a:rPr lang="en-US" dirty="0"/>
              <a:t>3. </a:t>
            </a:r>
            <a:r>
              <a:rPr lang="en-US" b="1" dirty="0"/>
              <a:t>Knowledge: application of data and information; answers "how" questions </a:t>
            </a:r>
            <a:endParaRPr lang="en-US" b="1" dirty="0" smtClean="0"/>
          </a:p>
          <a:p>
            <a:r>
              <a:rPr lang="en-US" dirty="0"/>
              <a:t>4. </a:t>
            </a:r>
            <a:r>
              <a:rPr lang="en-US" b="1" dirty="0"/>
              <a:t>Understanding: appreciation of "why" </a:t>
            </a:r>
          </a:p>
          <a:p>
            <a:r>
              <a:rPr lang="en-US" dirty="0"/>
              <a:t>5. </a:t>
            </a:r>
            <a:r>
              <a:rPr lang="en-US" b="1" dirty="0"/>
              <a:t>Wisdom: evaluated understanding.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63861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In a system the different components are connected with each other and they are interdependent. </a:t>
            </a:r>
          </a:p>
          <a:p>
            <a:r>
              <a:rPr lang="en-US" sz="2800" dirty="0" smtClean="0"/>
              <a:t>For example, Human body represents a </a:t>
            </a:r>
            <a:r>
              <a:rPr lang="en-US" sz="2800" dirty="0" err="1" smtClean="0"/>
              <a:t>completN</a:t>
            </a:r>
            <a:r>
              <a:rPr lang="en-US" sz="2800" dirty="0" smtClean="0"/>
              <a:t> national systems such as political system, economic system, educational system and so forth. 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191000"/>
            <a:ext cx="9149817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98779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b="1" dirty="0" smtClean="0"/>
              <a:t>Characteristics of a System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610600" cy="5333999"/>
          </a:xfrm>
        </p:spPr>
        <p:txBody>
          <a:bodyPr>
            <a:noAutofit/>
          </a:bodyPr>
          <a:lstStyle/>
          <a:p>
            <a:r>
              <a:rPr lang="en-US" sz="1600" b="1" dirty="0" smtClean="0"/>
              <a:t>1 </a:t>
            </a:r>
            <a:r>
              <a:rPr lang="en-US" sz="1600" b="1" dirty="0"/>
              <a:t>Components – one part or a number of parts grouped </a:t>
            </a:r>
            <a:r>
              <a:rPr lang="en-US" sz="1600" b="1" dirty="0" smtClean="0"/>
              <a:t>together </a:t>
            </a:r>
            <a:r>
              <a:rPr lang="en-US" sz="1600" dirty="0" smtClean="0"/>
              <a:t>one </a:t>
            </a:r>
            <a:r>
              <a:rPr lang="en-US" sz="1600" dirty="0"/>
              <a:t>part or a number of parts grouped together – a </a:t>
            </a:r>
            <a:r>
              <a:rPr lang="en-US" sz="1600" b="1" dirty="0" smtClean="0"/>
              <a:t>subsystem </a:t>
            </a:r>
            <a:r>
              <a:rPr lang="en-US" sz="1600" b="1" dirty="0" err="1" smtClean="0"/>
              <a:t>subsystem</a:t>
            </a:r>
            <a:r>
              <a:rPr lang="en-US" sz="1600" b="1" dirty="0"/>
              <a:t>.</a:t>
            </a:r>
          </a:p>
          <a:p>
            <a:r>
              <a:rPr lang="en-US" sz="1600" b="1" dirty="0" smtClean="0"/>
              <a:t>2 interrelated components interrelated </a:t>
            </a:r>
            <a:r>
              <a:rPr lang="en-US" sz="1600" b="1" dirty="0"/>
              <a:t>components – function of one component is related to the function of </a:t>
            </a:r>
            <a:r>
              <a:rPr lang="en-US" sz="1600" b="1" dirty="0" smtClean="0"/>
              <a:t> </a:t>
            </a:r>
            <a:r>
              <a:rPr lang="en-US" sz="1600" dirty="0" smtClean="0"/>
              <a:t>is </a:t>
            </a:r>
            <a:r>
              <a:rPr lang="en-US" sz="1600" dirty="0"/>
              <a:t>related to the function </a:t>
            </a:r>
            <a:r>
              <a:rPr lang="en-US" sz="1600" dirty="0" smtClean="0"/>
              <a:t>of </a:t>
            </a:r>
            <a:r>
              <a:rPr lang="en-US" sz="1600" dirty="0"/>
              <a:t>another component – output from one is input for </a:t>
            </a:r>
            <a:r>
              <a:rPr lang="en-US" sz="1600" dirty="0" smtClean="0"/>
              <a:t>another or </a:t>
            </a:r>
            <a:r>
              <a:rPr lang="en-US" sz="1600" dirty="0"/>
              <a:t>more other parts. </a:t>
            </a:r>
            <a:r>
              <a:rPr lang="en-US" sz="1600" dirty="0" smtClean="0"/>
              <a:t> output </a:t>
            </a:r>
            <a:r>
              <a:rPr lang="en-US" sz="1600" dirty="0"/>
              <a:t>from one is input for another – </a:t>
            </a:r>
            <a:r>
              <a:rPr lang="en-US" sz="1600" dirty="0" err="1" smtClean="0"/>
              <a:t>depen</a:t>
            </a:r>
            <a:r>
              <a:rPr lang="en-US" sz="1600" dirty="0" smtClean="0"/>
              <a:t> dependence </a:t>
            </a:r>
            <a:r>
              <a:rPr lang="en-US" sz="1600" dirty="0"/>
              <a:t>of a part on one </a:t>
            </a:r>
          </a:p>
          <a:p>
            <a:r>
              <a:rPr lang="en-US" sz="1600" dirty="0" smtClean="0"/>
              <a:t>3</a:t>
            </a:r>
            <a:r>
              <a:rPr lang="en-US" sz="1600" dirty="0"/>
              <a:t>. </a:t>
            </a:r>
            <a:r>
              <a:rPr lang="en-US" sz="1600" b="1" dirty="0"/>
              <a:t>Boundary – separates the system from other systems; all components within the</a:t>
            </a:r>
          </a:p>
          <a:p>
            <a:r>
              <a:rPr lang="en-US" sz="1600" dirty="0"/>
              <a:t>boundary; establishes the limits of the system; components within the boundary can </a:t>
            </a:r>
            <a:r>
              <a:rPr lang="en-US" sz="1600" dirty="0" smtClean="0"/>
              <a:t>be changed </a:t>
            </a:r>
            <a:r>
              <a:rPr lang="en-US" sz="1600" dirty="0"/>
              <a:t>but components outside cannot be changed. Separates the system from </a:t>
            </a:r>
            <a:r>
              <a:rPr lang="en-US" sz="1600" dirty="0" smtClean="0"/>
              <a:t>other systems </a:t>
            </a:r>
            <a:r>
              <a:rPr lang="en-US" sz="1600" dirty="0"/>
              <a:t>in the organization. </a:t>
            </a:r>
          </a:p>
          <a:p>
            <a:r>
              <a:rPr lang="en-US" sz="1600" dirty="0"/>
              <a:t>4. </a:t>
            </a:r>
            <a:r>
              <a:rPr lang="en-US" sz="1600" b="1" dirty="0"/>
              <a:t>Purpose – (or goal) – all components work together to achieve the overall purpose of the</a:t>
            </a:r>
          </a:p>
          <a:p>
            <a:r>
              <a:rPr lang="en-US" sz="1600" dirty="0"/>
              <a:t>system. </a:t>
            </a:r>
          </a:p>
          <a:p>
            <a:r>
              <a:rPr lang="en-US" sz="1600" dirty="0"/>
              <a:t>5. </a:t>
            </a:r>
            <a:r>
              <a:rPr lang="en-US" sz="1600" b="1" dirty="0"/>
              <a:t>Environment – everything outside the Boundary that influences and/or interacts the</a:t>
            </a:r>
          </a:p>
          <a:p>
            <a:r>
              <a:rPr lang="en-US" sz="1600" dirty="0"/>
              <a:t>system. </a:t>
            </a:r>
          </a:p>
          <a:p>
            <a:r>
              <a:rPr lang="en-US" sz="1600" dirty="0"/>
              <a:t>6. </a:t>
            </a:r>
            <a:r>
              <a:rPr lang="en-US" sz="1600" b="1" dirty="0"/>
              <a:t>Interfaces – the points at which the system meets the environment, or where subsystems</a:t>
            </a:r>
          </a:p>
          <a:p>
            <a:r>
              <a:rPr lang="en-US" sz="1600" dirty="0"/>
              <a:t>meet each other. </a:t>
            </a:r>
          </a:p>
          <a:p>
            <a:r>
              <a:rPr lang="en-US" sz="1600" dirty="0"/>
              <a:t>7. </a:t>
            </a:r>
            <a:r>
              <a:rPr lang="en-US" sz="1600" b="1" dirty="0"/>
              <a:t>Input - system takes input from its environment.</a:t>
            </a:r>
          </a:p>
          <a:p>
            <a:r>
              <a:rPr lang="en-US" sz="1600" dirty="0"/>
              <a:t>8. </a:t>
            </a:r>
            <a:r>
              <a:rPr lang="en-US" sz="1600" b="1" dirty="0"/>
              <a:t>Output – system returns output to its environment as a result of its functioning – to </a:t>
            </a:r>
          </a:p>
          <a:p>
            <a:r>
              <a:rPr lang="en-US" sz="1600" dirty="0"/>
              <a:t>achieve the </a:t>
            </a:r>
            <a:r>
              <a:rPr lang="en-US" sz="1600" b="1" dirty="0"/>
              <a:t>purpose. Output from individual subsystems may be inputs to </a:t>
            </a:r>
            <a:r>
              <a:rPr lang="en-US" sz="1600" b="1" dirty="0" smtClean="0"/>
              <a:t>other </a:t>
            </a:r>
            <a:r>
              <a:rPr lang="en-US" sz="1600" dirty="0" smtClean="0"/>
              <a:t>subsystems</a:t>
            </a:r>
            <a:r>
              <a:rPr lang="en-US" sz="1600" dirty="0"/>
              <a:t>. </a:t>
            </a:r>
          </a:p>
          <a:p>
            <a:r>
              <a:rPr lang="en-US" sz="1600" dirty="0"/>
              <a:t>9. </a:t>
            </a:r>
            <a:r>
              <a:rPr lang="en-US" sz="1600" b="1" dirty="0"/>
              <a:t>Constraints – there are limits to what the system can do (capacity, speed, capability);</a:t>
            </a:r>
          </a:p>
          <a:p>
            <a:r>
              <a:rPr lang="en-US" sz="1600" dirty="0"/>
              <a:t>some imposed within the system itself, some by the </a:t>
            </a:r>
            <a:r>
              <a:rPr lang="en-US" sz="1600" b="1" dirty="0"/>
              <a:t>environment (e.g. </a:t>
            </a:r>
            <a:r>
              <a:rPr lang="en-US" sz="1600" b="1" dirty="0" smtClean="0"/>
              <a:t>available </a:t>
            </a:r>
            <a:r>
              <a:rPr lang="en-US" sz="1600" dirty="0" smtClean="0"/>
              <a:t>resources</a:t>
            </a:r>
            <a:r>
              <a:rPr lang="en-US" sz="1600" dirty="0"/>
              <a:t>, deadlines). </a:t>
            </a:r>
          </a:p>
        </p:txBody>
      </p:sp>
    </p:spTree>
    <p:extLst>
      <p:ext uri="{BB962C8B-B14F-4D97-AF65-F5344CB8AC3E}">
        <p14:creationId xmlns:p14="http://schemas.microsoft.com/office/powerpoint/2010/main" val="13216221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Types of Information System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A </a:t>
            </a:r>
            <a:r>
              <a:rPr lang="en-US" dirty="0"/>
              <a:t>variety of Information Systems are available to cater to the varying needs of the organizations. </a:t>
            </a:r>
          </a:p>
          <a:p>
            <a:r>
              <a:rPr lang="en-US" dirty="0"/>
              <a:t>Some of them are as follows:</a:t>
            </a:r>
            <a:r>
              <a:rPr lang="en-US" b="1" dirty="0"/>
              <a:t> </a:t>
            </a:r>
          </a:p>
          <a:p>
            <a:r>
              <a:rPr lang="en-US" dirty="0"/>
              <a:t>• Transaction Processing Systems</a:t>
            </a:r>
          </a:p>
          <a:p>
            <a:r>
              <a:rPr lang="en-US" dirty="0"/>
              <a:t>• Management Information Systems (such as Inventory and Planning systems) </a:t>
            </a:r>
          </a:p>
          <a:p>
            <a:r>
              <a:rPr lang="en-US" dirty="0"/>
              <a:t>• Decision Support Systems</a:t>
            </a:r>
          </a:p>
          <a:p>
            <a:r>
              <a:rPr lang="en-US" dirty="0"/>
              <a:t>• Expert Systems</a:t>
            </a:r>
          </a:p>
          <a:p>
            <a:r>
              <a:rPr lang="en-US" dirty="0"/>
              <a:t>• Customer Relationship Management Systems</a:t>
            </a:r>
          </a:p>
          <a:p>
            <a:r>
              <a:rPr lang="en-US" dirty="0"/>
              <a:t>• Electronic Commerce Systems</a:t>
            </a:r>
          </a:p>
          <a:p>
            <a:r>
              <a:rPr lang="en-US" dirty="0"/>
              <a:t>• Enterprise Resource Planning Systems</a:t>
            </a:r>
          </a:p>
          <a:p>
            <a:r>
              <a:rPr lang="en-US" dirty="0"/>
              <a:t>• Office Automation and Enterprise Collaboration Systems </a:t>
            </a:r>
          </a:p>
        </p:txBody>
      </p:sp>
    </p:spTree>
    <p:extLst>
      <p:ext uri="{BB962C8B-B14F-4D97-AF65-F5344CB8AC3E}">
        <p14:creationId xmlns:p14="http://schemas.microsoft.com/office/powerpoint/2010/main" val="34406069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Some important Systems 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65564"/>
            <a:ext cx="8153400" cy="4911436"/>
          </a:xfrm>
        </p:spPr>
        <p:txBody>
          <a:bodyPr>
            <a:noAutofit/>
          </a:bodyPr>
          <a:lstStyle/>
          <a:p>
            <a:r>
              <a:rPr lang="en-US" sz="1800" dirty="0" smtClean="0"/>
              <a:t>[</a:t>
            </a:r>
            <a:r>
              <a:rPr lang="en-US" sz="1800" dirty="0"/>
              <a:t>concepts = ideas/theories/thoughts] </a:t>
            </a:r>
          </a:p>
          <a:p>
            <a:r>
              <a:rPr lang="en-US" sz="1800" dirty="0"/>
              <a:t>These are some important concepts about systems that a Systems Analyst needs to understand. </a:t>
            </a:r>
          </a:p>
          <a:p>
            <a:r>
              <a:rPr lang="en-US" sz="1800" b="1" dirty="0" smtClean="0"/>
              <a:t>Decomposition </a:t>
            </a:r>
            <a:r>
              <a:rPr lang="en-US" sz="1800" b="1" dirty="0"/>
              <a:t>– breaking down into smaller components – to make smaller, </a:t>
            </a:r>
            <a:r>
              <a:rPr lang="en-US" sz="1800" b="1" dirty="0" smtClean="0"/>
              <a:t>less </a:t>
            </a:r>
            <a:r>
              <a:rPr lang="en-US" sz="1800" dirty="0" smtClean="0"/>
              <a:t>complex </a:t>
            </a:r>
            <a:r>
              <a:rPr lang="en-US" sz="1800" dirty="0"/>
              <a:t>parts </a:t>
            </a:r>
          </a:p>
          <a:p>
            <a:r>
              <a:rPr lang="en-US" sz="1800" b="1" dirty="0" smtClean="0"/>
              <a:t>Modularity </a:t>
            </a:r>
            <a:r>
              <a:rPr lang="en-US" sz="1800" b="1" dirty="0"/>
              <a:t>– as a result of Decomposition, the system is divided into ‘chunks’ </a:t>
            </a:r>
            <a:r>
              <a:rPr lang="en-US" sz="1800" b="1" dirty="0" smtClean="0"/>
              <a:t>or </a:t>
            </a:r>
            <a:r>
              <a:rPr lang="en-US" sz="1800" dirty="0" smtClean="0"/>
              <a:t>modules </a:t>
            </a:r>
            <a:r>
              <a:rPr lang="en-US" sz="1800" dirty="0"/>
              <a:t>that are roughly the same size; this makes it easier to understand </a:t>
            </a:r>
            <a:r>
              <a:rPr lang="en-US" sz="1800" dirty="0" smtClean="0"/>
              <a:t>the system</a:t>
            </a:r>
            <a:r>
              <a:rPr lang="en-US" sz="1800" dirty="0"/>
              <a:t>. </a:t>
            </a:r>
          </a:p>
          <a:p>
            <a:r>
              <a:rPr lang="en-US" sz="1800" b="1" dirty="0" smtClean="0"/>
              <a:t>Coupling </a:t>
            </a:r>
            <a:r>
              <a:rPr lang="en-US" sz="1800" b="1" dirty="0"/>
              <a:t>– coupled subsystems depend on each other – messages are passed </a:t>
            </a:r>
            <a:r>
              <a:rPr lang="en-US" sz="1800" b="1" dirty="0" smtClean="0"/>
              <a:t>between </a:t>
            </a:r>
            <a:r>
              <a:rPr lang="en-US" sz="1800" dirty="0" smtClean="0"/>
              <a:t>subsystems</a:t>
            </a:r>
            <a:r>
              <a:rPr lang="en-US" sz="1800" dirty="0"/>
              <a:t>; a good system will have very independent subsystems with minimal flows </a:t>
            </a:r>
            <a:r>
              <a:rPr lang="en-US" sz="1800" dirty="0" smtClean="0"/>
              <a:t>of data </a:t>
            </a:r>
            <a:r>
              <a:rPr lang="en-US" sz="1800" dirty="0"/>
              <a:t>between them. </a:t>
            </a:r>
            <a:endParaRPr lang="en-US" sz="1800" dirty="0" smtClean="0"/>
          </a:p>
          <a:p>
            <a:r>
              <a:rPr lang="en-US" sz="1800" dirty="0" smtClean="0"/>
              <a:t>This </a:t>
            </a:r>
            <a:r>
              <a:rPr lang="en-US" sz="1800" dirty="0"/>
              <a:t>makes the system more simple and also makes it easier </a:t>
            </a:r>
            <a:r>
              <a:rPr lang="en-US" sz="1800" dirty="0" smtClean="0"/>
              <a:t>to change </a:t>
            </a:r>
            <a:r>
              <a:rPr lang="en-US" sz="1800" dirty="0"/>
              <a:t>just one part of the system without affecting the other parts. </a:t>
            </a:r>
          </a:p>
          <a:p>
            <a:r>
              <a:rPr lang="en-US" sz="1800" b="1" dirty="0" smtClean="0"/>
              <a:t>Cohesion </a:t>
            </a:r>
            <a:r>
              <a:rPr lang="en-US" sz="1800" b="1" dirty="0"/>
              <a:t>– the extent (how much) to which a subsystem performs a single </a:t>
            </a:r>
            <a:r>
              <a:rPr lang="en-US" sz="1800" b="1" dirty="0" smtClean="0"/>
              <a:t>function. </a:t>
            </a:r>
            <a:r>
              <a:rPr lang="en-US" sz="1800" dirty="0" smtClean="0"/>
              <a:t>Generally</a:t>
            </a:r>
            <a:r>
              <a:rPr lang="en-US" sz="1800" dirty="0"/>
              <a:t>, a module should be cohesive – so that it performs only one function. </a:t>
            </a:r>
          </a:p>
        </p:txBody>
      </p:sp>
    </p:spTree>
    <p:extLst>
      <p:ext uri="{BB962C8B-B14F-4D97-AF65-F5344CB8AC3E}">
        <p14:creationId xmlns:p14="http://schemas.microsoft.com/office/powerpoint/2010/main" val="10210067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Software attributes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 smtClean="0"/>
              <a:t>Functionality</a:t>
            </a:r>
            <a:r>
              <a:rPr lang="en-US" b="1" dirty="0"/>
              <a:t>: </a:t>
            </a:r>
            <a:r>
              <a:rPr lang="en-US" dirty="0"/>
              <a:t>The capability to provide functions which meet stated and implied needs </a:t>
            </a:r>
            <a:r>
              <a:rPr lang="en-US" dirty="0" smtClean="0"/>
              <a:t>when the </a:t>
            </a:r>
            <a:r>
              <a:rPr lang="en-US" dirty="0"/>
              <a:t>software is used </a:t>
            </a:r>
          </a:p>
          <a:p>
            <a:r>
              <a:rPr lang="en-US" b="1" dirty="0" smtClean="0"/>
              <a:t>Reliability</a:t>
            </a:r>
            <a:r>
              <a:rPr lang="en-US" b="1" dirty="0"/>
              <a:t>: </a:t>
            </a:r>
            <a:r>
              <a:rPr lang="en-US" dirty="0"/>
              <a:t>The capability to maintain a specified level of performance. </a:t>
            </a:r>
            <a:endParaRPr lang="en-US" dirty="0" smtClean="0"/>
          </a:p>
          <a:p>
            <a:r>
              <a:rPr lang="en-US" b="1" dirty="0" smtClean="0"/>
              <a:t>Usability</a:t>
            </a:r>
            <a:r>
              <a:rPr lang="en-US" dirty="0"/>
              <a:t>. </a:t>
            </a:r>
            <a:r>
              <a:rPr lang="en-US" dirty="0" smtClean="0"/>
              <a:t>The capability </a:t>
            </a:r>
            <a:r>
              <a:rPr lang="en-US" dirty="0"/>
              <a:t>to be understood, learned, and used </a:t>
            </a:r>
          </a:p>
          <a:p>
            <a:r>
              <a:rPr lang="en-US" b="1" dirty="0" smtClean="0"/>
              <a:t>Efficiency</a:t>
            </a:r>
            <a:r>
              <a:rPr lang="en-US" b="1" dirty="0"/>
              <a:t>: </a:t>
            </a:r>
            <a:r>
              <a:rPr lang="en-US" dirty="0"/>
              <a:t>The capability to provide appropriate performance relative to the amount </a:t>
            </a:r>
            <a:r>
              <a:rPr lang="en-US" dirty="0" smtClean="0"/>
              <a:t>of resources </a:t>
            </a:r>
            <a:r>
              <a:rPr lang="en-US" dirty="0"/>
              <a:t>used </a:t>
            </a:r>
          </a:p>
          <a:p>
            <a:r>
              <a:rPr lang="en-US" b="1" dirty="0" smtClean="0"/>
              <a:t>Maintainability</a:t>
            </a:r>
            <a:r>
              <a:rPr lang="en-US" b="1" dirty="0"/>
              <a:t>: </a:t>
            </a:r>
            <a:r>
              <a:rPr lang="en-US" dirty="0"/>
              <a:t>The capability to be modified for purposes of making </a:t>
            </a:r>
            <a:r>
              <a:rPr lang="en-US" dirty="0" smtClean="0"/>
              <a:t>corrections, improvements</a:t>
            </a:r>
            <a:r>
              <a:rPr lang="en-US" dirty="0"/>
              <a:t>, or adaptation </a:t>
            </a:r>
          </a:p>
          <a:p>
            <a:r>
              <a:rPr lang="en-US" b="1" dirty="0" smtClean="0"/>
              <a:t>Portability </a:t>
            </a:r>
            <a:r>
              <a:rPr lang="en-US" dirty="0"/>
              <a:t>The capability to be adapted for different specified environments without </a:t>
            </a:r>
            <a:r>
              <a:rPr lang="en-US" dirty="0" smtClean="0"/>
              <a:t>applying actions </a:t>
            </a:r>
            <a:r>
              <a:rPr lang="en-US" dirty="0"/>
              <a:t>or means other than those provided for this purpose in the product.</a:t>
            </a:r>
            <a:r>
              <a:rPr lang="en-US" b="1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6549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1491</Words>
  <Application>Microsoft Office PowerPoint</Application>
  <PresentationFormat>On-screen Show (4:3)</PresentationFormat>
  <Paragraphs>98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Overview</vt:lpstr>
      <vt:lpstr>PowerPoint Presentation</vt:lpstr>
      <vt:lpstr>PowerPoint Presentation</vt:lpstr>
      <vt:lpstr>PowerPoint Presentation</vt:lpstr>
      <vt:lpstr>PowerPoint Presentation</vt:lpstr>
      <vt:lpstr>Scope and necessity of software engineering </vt:lpstr>
      <vt:lpstr>PowerPoint Presentation</vt:lpstr>
      <vt:lpstr>PowerPoint Presentation</vt:lpstr>
      <vt:lpstr>Characteristics of a System </vt:lpstr>
      <vt:lpstr>Types of Information System </vt:lpstr>
      <vt:lpstr>Some important Systems Concepts</vt:lpstr>
      <vt:lpstr>Software attributes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IK</dc:creator>
  <cp:lastModifiedBy>IK</cp:lastModifiedBy>
  <cp:revision>4</cp:revision>
  <dcterms:created xsi:type="dcterms:W3CDTF">2022-08-11T09:00:29Z</dcterms:created>
  <dcterms:modified xsi:type="dcterms:W3CDTF">2022-08-11T09:37:55Z</dcterms:modified>
</cp:coreProperties>
</file>